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  <p:sldMasterId id="2147483695" r:id="rId6"/>
    <p:sldMasterId id="2147483728" r:id="rId7"/>
    <p:sldMasterId id="2147483751" r:id="rId8"/>
  </p:sldMasterIdLst>
  <p:notesMasterIdLst>
    <p:notesMasterId r:id="rId45"/>
  </p:notesMasterIdLst>
  <p:sldIdLst>
    <p:sldId id="631" r:id="rId9"/>
    <p:sldId id="394" r:id="rId10"/>
    <p:sldId id="617" r:id="rId11"/>
    <p:sldId id="393" r:id="rId12"/>
    <p:sldId id="619" r:id="rId13"/>
    <p:sldId id="396" r:id="rId14"/>
    <p:sldId id="395" r:id="rId15"/>
    <p:sldId id="397" r:id="rId16"/>
    <p:sldId id="611" r:id="rId17"/>
    <p:sldId id="257" r:id="rId18"/>
    <p:sldId id="352" r:id="rId19"/>
    <p:sldId id="626" r:id="rId20"/>
    <p:sldId id="400" r:id="rId21"/>
    <p:sldId id="612" r:id="rId22"/>
    <p:sldId id="401" r:id="rId23"/>
    <p:sldId id="622" r:id="rId24"/>
    <p:sldId id="598" r:id="rId25"/>
    <p:sldId id="602" r:id="rId26"/>
    <p:sldId id="628" r:id="rId27"/>
    <p:sldId id="600" r:id="rId28"/>
    <p:sldId id="623" r:id="rId29"/>
    <p:sldId id="601" r:id="rId30"/>
    <p:sldId id="409" r:id="rId31"/>
    <p:sldId id="629" r:id="rId32"/>
    <p:sldId id="411" r:id="rId33"/>
    <p:sldId id="624" r:id="rId34"/>
    <p:sldId id="412" r:id="rId35"/>
    <p:sldId id="606" r:id="rId36"/>
    <p:sldId id="603" r:id="rId37"/>
    <p:sldId id="422" r:id="rId38"/>
    <p:sldId id="608" r:id="rId39"/>
    <p:sldId id="599" r:id="rId40"/>
    <p:sldId id="417" r:id="rId41"/>
    <p:sldId id="607" r:id="rId42"/>
    <p:sldId id="427" r:id="rId43"/>
    <p:sldId id="620" r:id="rId4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AEDE7"/>
    <a:srgbClr val="CC3300"/>
    <a:srgbClr val="1D9A78"/>
    <a:srgbClr val="CCD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FD65E-D683-46BD-97A3-D1A27B06F10E}" v="1" dt="2021-04-28T12:07:14.17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Normaali tyyli 4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04" autoAdjust="0"/>
  </p:normalViewPr>
  <p:slideViewPr>
    <p:cSldViewPr snapToGrid="0">
      <p:cViewPr varScale="1">
        <p:scale>
          <a:sx n="50" d="100"/>
          <a:sy n="5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13891-AC20-4211-BCC0-8290E7011839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0519D21-5027-4F44-BC66-7E899195BC4C}">
      <dgm:prSet phldrT="[Teksti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fi-FI" sz="1700" b="0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Hillinnällä vaikutetaan ilmastonmuutoksen </a:t>
          </a:r>
          <a:r>
            <a:rPr kumimoji="0" lang="fi-FI" sz="2400" b="1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syihin</a:t>
          </a:r>
          <a:r>
            <a:rPr kumimoji="0" lang="fi-FI" sz="2400" b="0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.</a:t>
          </a:r>
          <a:endParaRPr lang="fi-FI" sz="1700">
            <a:solidFill>
              <a:schemeClr val="bg1"/>
            </a:solidFill>
          </a:endParaRPr>
        </a:p>
      </dgm:t>
    </dgm:pt>
    <dgm:pt modelId="{14EDE0DB-ECEB-46F0-968E-3BE87E283694}" type="parTrans" cxnId="{DACEA543-658F-4051-B123-5B9EA7DE29F4}">
      <dgm:prSet/>
      <dgm:spPr/>
      <dgm:t>
        <a:bodyPr/>
        <a:lstStyle/>
        <a:p>
          <a:endParaRPr lang="fi-FI"/>
        </a:p>
      </dgm:t>
    </dgm:pt>
    <dgm:pt modelId="{E223597D-E939-4DE7-B4D5-4BD33F01D547}" type="sibTrans" cxnId="{DACEA543-658F-4051-B123-5B9EA7DE29F4}">
      <dgm:prSet/>
      <dgm:spPr/>
      <dgm:t>
        <a:bodyPr/>
        <a:lstStyle/>
        <a:p>
          <a:endParaRPr lang="fi-FI"/>
        </a:p>
      </dgm:t>
    </dgm:pt>
    <dgm:pt modelId="{722C1FFD-9A7B-4EDE-B63F-5378CD8E8560}">
      <dgm:prSet phldrT="[Teksti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fi-FI" sz="1800" b="0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Sopeutumisella vaikutetaan ilmastonmuutoksen </a:t>
          </a:r>
          <a:r>
            <a:rPr kumimoji="0" lang="fi-FI" sz="2400" b="1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seurauksiin</a:t>
          </a:r>
          <a:r>
            <a:rPr kumimoji="0" lang="fi-FI" sz="2400" b="0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.</a:t>
          </a:r>
          <a:endParaRPr lang="fi-FI" sz="1800">
            <a:solidFill>
              <a:schemeClr val="bg1"/>
            </a:solidFill>
          </a:endParaRPr>
        </a:p>
      </dgm:t>
    </dgm:pt>
    <dgm:pt modelId="{ACD9B669-A09B-4787-93AE-977BBEC91F03}" type="parTrans" cxnId="{9D3E296E-3E9B-4B1C-9392-9A81903AAA2B}">
      <dgm:prSet/>
      <dgm:spPr/>
      <dgm:t>
        <a:bodyPr/>
        <a:lstStyle/>
        <a:p>
          <a:endParaRPr lang="fi-FI"/>
        </a:p>
      </dgm:t>
    </dgm:pt>
    <dgm:pt modelId="{CC94B370-837E-4282-9ECD-3025C87EA61C}" type="sibTrans" cxnId="{9D3E296E-3E9B-4B1C-9392-9A81903AAA2B}">
      <dgm:prSet/>
      <dgm:spPr/>
      <dgm:t>
        <a:bodyPr/>
        <a:lstStyle/>
        <a:p>
          <a:endParaRPr lang="fi-FI"/>
        </a:p>
      </dgm:t>
    </dgm:pt>
    <dgm:pt modelId="{2F47E069-3E53-4EB6-92FC-36FAB3881EEC}">
      <dgm:prSet phldrT="[Teksti]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fi-FI" b="0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Molemmissa tavoitteena toimiva yhteiskunta, jossa ilmastonmuutoksen luomat negatiiviset vaikutukset ovat mahdollisimman pieniä ja positiivisiin mahdollisuuksiin tartutaan.</a:t>
          </a:r>
          <a:endParaRPr lang="fi-FI">
            <a:solidFill>
              <a:schemeClr val="bg1"/>
            </a:solidFill>
          </a:endParaRPr>
        </a:p>
      </dgm:t>
    </dgm:pt>
    <dgm:pt modelId="{EE5297D8-8415-40F9-A3B0-3910F58356DF}" type="parTrans" cxnId="{2CF9D16B-F41B-41C6-8FAE-98B6BC87CC23}">
      <dgm:prSet/>
      <dgm:spPr/>
      <dgm:t>
        <a:bodyPr/>
        <a:lstStyle/>
        <a:p>
          <a:endParaRPr lang="fi-FI"/>
        </a:p>
      </dgm:t>
    </dgm:pt>
    <dgm:pt modelId="{DE7282AF-E04E-421F-A8B6-AF68DE5D449B}" type="sibTrans" cxnId="{2CF9D16B-F41B-41C6-8FAE-98B6BC87CC23}">
      <dgm:prSet/>
      <dgm:spPr/>
      <dgm:t>
        <a:bodyPr/>
        <a:lstStyle/>
        <a:p>
          <a:endParaRPr lang="fi-FI"/>
        </a:p>
      </dgm:t>
    </dgm:pt>
    <dgm:pt modelId="{14257560-9C63-4704-AD9F-F4DA41034873}" type="pres">
      <dgm:prSet presAssocID="{EF413891-AC20-4211-BCC0-8290E7011839}" presName="Name0" presStyleCnt="0">
        <dgm:presLayoutVars>
          <dgm:dir/>
          <dgm:resizeHandles val="exact"/>
        </dgm:presLayoutVars>
      </dgm:prSet>
      <dgm:spPr/>
    </dgm:pt>
    <dgm:pt modelId="{5A2415C7-B92B-4449-A6B0-9974EFFC8CB3}" type="pres">
      <dgm:prSet presAssocID="{EF413891-AC20-4211-BCC0-8290E7011839}" presName="vNodes" presStyleCnt="0"/>
      <dgm:spPr/>
    </dgm:pt>
    <dgm:pt modelId="{82B822DA-5048-450B-8AD7-1DAA7DE0023E}" type="pres">
      <dgm:prSet presAssocID="{60519D21-5027-4F44-BC66-7E899195BC4C}" presName="node" presStyleLbl="node1" presStyleIdx="0" presStyleCnt="3" custScaleX="129748" custScaleY="129748">
        <dgm:presLayoutVars>
          <dgm:bulletEnabled val="1"/>
        </dgm:presLayoutVars>
      </dgm:prSet>
      <dgm:spPr/>
    </dgm:pt>
    <dgm:pt modelId="{E14161A8-30D3-4C00-9A61-1BF525680805}" type="pres">
      <dgm:prSet presAssocID="{E223597D-E939-4DE7-B4D5-4BD33F01D547}" presName="spacerT" presStyleCnt="0"/>
      <dgm:spPr/>
    </dgm:pt>
    <dgm:pt modelId="{9E59EB09-5E2E-400E-B07D-B2E94471EC38}" type="pres">
      <dgm:prSet presAssocID="{E223597D-E939-4DE7-B4D5-4BD33F01D547}" presName="sibTrans" presStyleLbl="sibTrans2D1" presStyleIdx="0" presStyleCnt="2"/>
      <dgm:spPr/>
    </dgm:pt>
    <dgm:pt modelId="{85DC2F0F-8D5B-4F72-8F46-3CF6CD93CC26}" type="pres">
      <dgm:prSet presAssocID="{E223597D-E939-4DE7-B4D5-4BD33F01D547}" presName="spacerB" presStyleCnt="0"/>
      <dgm:spPr/>
    </dgm:pt>
    <dgm:pt modelId="{E21BDA4D-3694-4586-900C-FAE86D844166}" type="pres">
      <dgm:prSet presAssocID="{722C1FFD-9A7B-4EDE-B63F-5378CD8E8560}" presName="node" presStyleLbl="node1" presStyleIdx="1" presStyleCnt="3" custScaleX="129940" custScaleY="129590">
        <dgm:presLayoutVars>
          <dgm:bulletEnabled val="1"/>
        </dgm:presLayoutVars>
      </dgm:prSet>
      <dgm:spPr/>
    </dgm:pt>
    <dgm:pt modelId="{F28C1F58-DFBD-4ED0-8A57-4A0FDAFBD828}" type="pres">
      <dgm:prSet presAssocID="{EF413891-AC20-4211-BCC0-8290E7011839}" presName="sibTransLast" presStyleLbl="sibTrans2D1" presStyleIdx="1" presStyleCnt="2"/>
      <dgm:spPr/>
    </dgm:pt>
    <dgm:pt modelId="{146A7CE2-E79D-45BF-BF44-32021E955C25}" type="pres">
      <dgm:prSet presAssocID="{EF413891-AC20-4211-BCC0-8290E7011839}" presName="connectorText" presStyleLbl="sibTrans2D1" presStyleIdx="1" presStyleCnt="2"/>
      <dgm:spPr/>
    </dgm:pt>
    <dgm:pt modelId="{23D62354-2BF2-43E9-92E9-64DF5C27ED68}" type="pres">
      <dgm:prSet presAssocID="{EF413891-AC20-4211-BCC0-8290E701183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38859D11-67B3-4309-A64F-912BF6D0D97F}" type="presOf" srcId="{60519D21-5027-4F44-BC66-7E899195BC4C}" destId="{82B822DA-5048-450B-8AD7-1DAA7DE0023E}" srcOrd="0" destOrd="0" presId="urn:microsoft.com/office/officeart/2005/8/layout/equation2"/>
    <dgm:cxn modelId="{08CC4F1D-FF86-40A3-8F5F-FFDF3863CD6F}" type="presOf" srcId="{722C1FFD-9A7B-4EDE-B63F-5378CD8E8560}" destId="{E21BDA4D-3694-4586-900C-FAE86D844166}" srcOrd="0" destOrd="0" presId="urn:microsoft.com/office/officeart/2005/8/layout/equation2"/>
    <dgm:cxn modelId="{33289262-E539-4F84-B986-2449ED4E194C}" type="presOf" srcId="{EF413891-AC20-4211-BCC0-8290E7011839}" destId="{14257560-9C63-4704-AD9F-F4DA41034873}" srcOrd="0" destOrd="0" presId="urn:microsoft.com/office/officeart/2005/8/layout/equation2"/>
    <dgm:cxn modelId="{DACEA543-658F-4051-B123-5B9EA7DE29F4}" srcId="{EF413891-AC20-4211-BCC0-8290E7011839}" destId="{60519D21-5027-4F44-BC66-7E899195BC4C}" srcOrd="0" destOrd="0" parTransId="{14EDE0DB-ECEB-46F0-968E-3BE87E283694}" sibTransId="{E223597D-E939-4DE7-B4D5-4BD33F01D547}"/>
    <dgm:cxn modelId="{2CF9D16B-F41B-41C6-8FAE-98B6BC87CC23}" srcId="{EF413891-AC20-4211-BCC0-8290E7011839}" destId="{2F47E069-3E53-4EB6-92FC-36FAB3881EEC}" srcOrd="2" destOrd="0" parTransId="{EE5297D8-8415-40F9-A3B0-3910F58356DF}" sibTransId="{DE7282AF-E04E-421F-A8B6-AF68DE5D449B}"/>
    <dgm:cxn modelId="{9D3E296E-3E9B-4B1C-9392-9A81903AAA2B}" srcId="{EF413891-AC20-4211-BCC0-8290E7011839}" destId="{722C1FFD-9A7B-4EDE-B63F-5378CD8E8560}" srcOrd="1" destOrd="0" parTransId="{ACD9B669-A09B-4787-93AE-977BBEC91F03}" sibTransId="{CC94B370-837E-4282-9ECD-3025C87EA61C}"/>
    <dgm:cxn modelId="{45A5634E-E53A-4B2F-94E9-B765875500C6}" type="presOf" srcId="{E223597D-E939-4DE7-B4D5-4BD33F01D547}" destId="{9E59EB09-5E2E-400E-B07D-B2E94471EC38}" srcOrd="0" destOrd="0" presId="urn:microsoft.com/office/officeart/2005/8/layout/equation2"/>
    <dgm:cxn modelId="{C74EE788-CE87-4F08-9B79-1BD6480C06D2}" type="presOf" srcId="{CC94B370-837E-4282-9ECD-3025C87EA61C}" destId="{146A7CE2-E79D-45BF-BF44-32021E955C25}" srcOrd="1" destOrd="0" presId="urn:microsoft.com/office/officeart/2005/8/layout/equation2"/>
    <dgm:cxn modelId="{5C22D8A9-1847-4342-B27B-FD9EAECEAE07}" type="presOf" srcId="{2F47E069-3E53-4EB6-92FC-36FAB3881EEC}" destId="{23D62354-2BF2-43E9-92E9-64DF5C27ED68}" srcOrd="0" destOrd="0" presId="urn:microsoft.com/office/officeart/2005/8/layout/equation2"/>
    <dgm:cxn modelId="{A76608D0-D145-4A35-84BC-B55564F59930}" type="presOf" srcId="{CC94B370-837E-4282-9ECD-3025C87EA61C}" destId="{F28C1F58-DFBD-4ED0-8A57-4A0FDAFBD828}" srcOrd="0" destOrd="0" presId="urn:microsoft.com/office/officeart/2005/8/layout/equation2"/>
    <dgm:cxn modelId="{08B1B318-6442-47A5-983E-B352B05B7219}" type="presParOf" srcId="{14257560-9C63-4704-AD9F-F4DA41034873}" destId="{5A2415C7-B92B-4449-A6B0-9974EFFC8CB3}" srcOrd="0" destOrd="0" presId="urn:microsoft.com/office/officeart/2005/8/layout/equation2"/>
    <dgm:cxn modelId="{689C4B38-28BB-49CF-8933-BC24ABAF4624}" type="presParOf" srcId="{5A2415C7-B92B-4449-A6B0-9974EFFC8CB3}" destId="{82B822DA-5048-450B-8AD7-1DAA7DE0023E}" srcOrd="0" destOrd="0" presId="urn:microsoft.com/office/officeart/2005/8/layout/equation2"/>
    <dgm:cxn modelId="{5F91B3C9-BA77-440E-8CD3-4A88646913B2}" type="presParOf" srcId="{5A2415C7-B92B-4449-A6B0-9974EFFC8CB3}" destId="{E14161A8-30D3-4C00-9A61-1BF525680805}" srcOrd="1" destOrd="0" presId="urn:microsoft.com/office/officeart/2005/8/layout/equation2"/>
    <dgm:cxn modelId="{15D1C196-2308-472B-B134-B114B83FE713}" type="presParOf" srcId="{5A2415C7-B92B-4449-A6B0-9974EFFC8CB3}" destId="{9E59EB09-5E2E-400E-B07D-B2E94471EC38}" srcOrd="2" destOrd="0" presId="urn:microsoft.com/office/officeart/2005/8/layout/equation2"/>
    <dgm:cxn modelId="{4DFD7ACB-5282-4284-A65D-FB6C671D2B38}" type="presParOf" srcId="{5A2415C7-B92B-4449-A6B0-9974EFFC8CB3}" destId="{85DC2F0F-8D5B-4F72-8F46-3CF6CD93CC26}" srcOrd="3" destOrd="0" presId="urn:microsoft.com/office/officeart/2005/8/layout/equation2"/>
    <dgm:cxn modelId="{09FB0A03-7816-487A-8DD5-95BB561E30D6}" type="presParOf" srcId="{5A2415C7-B92B-4449-A6B0-9974EFFC8CB3}" destId="{E21BDA4D-3694-4586-900C-FAE86D844166}" srcOrd="4" destOrd="0" presId="urn:microsoft.com/office/officeart/2005/8/layout/equation2"/>
    <dgm:cxn modelId="{48294760-F707-4EFF-8649-3CBDCB899BDA}" type="presParOf" srcId="{14257560-9C63-4704-AD9F-F4DA41034873}" destId="{F28C1F58-DFBD-4ED0-8A57-4A0FDAFBD828}" srcOrd="1" destOrd="0" presId="urn:microsoft.com/office/officeart/2005/8/layout/equation2"/>
    <dgm:cxn modelId="{53A82213-7517-412B-A1D9-B296198AE2F3}" type="presParOf" srcId="{F28C1F58-DFBD-4ED0-8A57-4A0FDAFBD828}" destId="{146A7CE2-E79D-45BF-BF44-32021E955C25}" srcOrd="0" destOrd="0" presId="urn:microsoft.com/office/officeart/2005/8/layout/equation2"/>
    <dgm:cxn modelId="{056FC26D-9CFE-4043-862A-536C6D661D7A}" type="presParOf" srcId="{14257560-9C63-4704-AD9F-F4DA41034873}" destId="{23D62354-2BF2-43E9-92E9-64DF5C27ED6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FAE78-1404-402C-A876-121DC06A64F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1579B35-57D7-4F73-99A3-04F50919BE3F}">
      <dgm:prSet phldrT="[Teksti]" custT="1"/>
      <dgm:spPr/>
      <dgm:t>
        <a:bodyPr/>
        <a:lstStyle/>
        <a:p>
          <a:r>
            <a:rPr lang="fi-FI" sz="2000"/>
            <a:t>Aloitus, valmistautuminen</a:t>
          </a:r>
        </a:p>
      </dgm:t>
    </dgm:pt>
    <dgm:pt modelId="{ED6EE787-B7AB-42C3-915D-FB53E032EB88}" type="parTrans" cxnId="{97496395-3B54-4436-B23E-2CD1FF05142D}">
      <dgm:prSet/>
      <dgm:spPr/>
      <dgm:t>
        <a:bodyPr/>
        <a:lstStyle/>
        <a:p>
          <a:endParaRPr lang="fi-FI"/>
        </a:p>
      </dgm:t>
    </dgm:pt>
    <dgm:pt modelId="{AE5DE926-EF84-494E-880E-D043F905FF59}" type="sibTrans" cxnId="{97496395-3B54-4436-B23E-2CD1FF05142D}">
      <dgm:prSet/>
      <dgm:spPr/>
      <dgm:t>
        <a:bodyPr/>
        <a:lstStyle/>
        <a:p>
          <a:endParaRPr lang="fi-FI"/>
        </a:p>
      </dgm:t>
    </dgm:pt>
    <dgm:pt modelId="{DD8D6F2E-E03B-4E20-939B-3B5E27F62CE6}">
      <dgm:prSet phldrT="[Teksti]" custT="1"/>
      <dgm:spPr/>
      <dgm:t>
        <a:bodyPr/>
        <a:lstStyle/>
        <a:p>
          <a:r>
            <a:rPr lang="fi-FI" sz="2000"/>
            <a:t>Ilmaston-muutoksen vaikutusten tunnistaminen</a:t>
          </a:r>
        </a:p>
      </dgm:t>
    </dgm:pt>
    <dgm:pt modelId="{3EAF9466-6918-49CD-AB4B-75E19FF68F30}" type="parTrans" cxnId="{13D2A8A7-8F55-4A25-A336-0DBDB3DEF7E4}">
      <dgm:prSet/>
      <dgm:spPr/>
      <dgm:t>
        <a:bodyPr/>
        <a:lstStyle/>
        <a:p>
          <a:endParaRPr lang="fi-FI"/>
        </a:p>
      </dgm:t>
    </dgm:pt>
    <dgm:pt modelId="{E0A929ED-30AA-492C-8F84-5A60B956C1E5}" type="sibTrans" cxnId="{13D2A8A7-8F55-4A25-A336-0DBDB3DEF7E4}">
      <dgm:prSet/>
      <dgm:spPr/>
      <dgm:t>
        <a:bodyPr/>
        <a:lstStyle/>
        <a:p>
          <a:endParaRPr lang="fi-FI"/>
        </a:p>
      </dgm:t>
    </dgm:pt>
    <dgm:pt modelId="{2FFEF70B-12A4-4E3D-BABA-9FDAC7E99D1D}">
      <dgm:prSet phldrT="[Teksti]" custT="1"/>
      <dgm:spPr/>
      <dgm:t>
        <a:bodyPr/>
        <a:lstStyle/>
        <a:p>
          <a:r>
            <a:rPr lang="fi-FI" sz="2000"/>
            <a:t>Sopeutumisen toimenpiteiden kehittäminen ja valinta</a:t>
          </a:r>
        </a:p>
      </dgm:t>
    </dgm:pt>
    <dgm:pt modelId="{693839D0-ECED-43D8-BEFB-F6F4971121FD}" type="parTrans" cxnId="{98E885F7-5837-4BF7-9B8C-B644A3121757}">
      <dgm:prSet/>
      <dgm:spPr/>
      <dgm:t>
        <a:bodyPr/>
        <a:lstStyle/>
        <a:p>
          <a:endParaRPr lang="fi-FI"/>
        </a:p>
      </dgm:t>
    </dgm:pt>
    <dgm:pt modelId="{167FF2D4-D9F7-4415-AF94-3DB350FEE6B2}" type="sibTrans" cxnId="{98E885F7-5837-4BF7-9B8C-B644A3121757}">
      <dgm:prSet/>
      <dgm:spPr/>
      <dgm:t>
        <a:bodyPr/>
        <a:lstStyle/>
        <a:p>
          <a:endParaRPr lang="fi-FI"/>
        </a:p>
      </dgm:t>
    </dgm:pt>
    <dgm:pt modelId="{9F6F92BF-8E81-4817-B448-00368E09D537}">
      <dgm:prSet phldrT="[Teksti]" custT="1"/>
      <dgm:spPr/>
      <dgm:t>
        <a:bodyPr/>
        <a:lstStyle/>
        <a:p>
          <a:r>
            <a:rPr lang="fi-FI" sz="2000"/>
            <a:t>Toimenpiteiden toteuttaminen</a:t>
          </a:r>
        </a:p>
      </dgm:t>
    </dgm:pt>
    <dgm:pt modelId="{E359D983-03A7-4D9F-A1E8-54FD57B00DFA}" type="parTrans" cxnId="{7822032E-E36E-4B67-8FF0-0F125CC00434}">
      <dgm:prSet/>
      <dgm:spPr/>
      <dgm:t>
        <a:bodyPr/>
        <a:lstStyle/>
        <a:p>
          <a:endParaRPr lang="fi-FI"/>
        </a:p>
      </dgm:t>
    </dgm:pt>
    <dgm:pt modelId="{DB36FA4C-55C5-45B2-80F2-91F8B6D4B401}" type="sibTrans" cxnId="{7822032E-E36E-4B67-8FF0-0F125CC00434}">
      <dgm:prSet/>
      <dgm:spPr/>
      <dgm:t>
        <a:bodyPr/>
        <a:lstStyle/>
        <a:p>
          <a:endParaRPr lang="fi-FI"/>
        </a:p>
      </dgm:t>
    </dgm:pt>
    <dgm:pt modelId="{B02E7606-C5BE-4ABA-96AF-E7B5BBB19296}">
      <dgm:prSet phldrT="[Teksti]" custT="1"/>
      <dgm:spPr/>
      <dgm:t>
        <a:bodyPr/>
        <a:lstStyle/>
        <a:p>
          <a:r>
            <a:rPr lang="fi-FI" sz="2000"/>
            <a:t>Seuranta ja arviointi</a:t>
          </a:r>
        </a:p>
      </dgm:t>
    </dgm:pt>
    <dgm:pt modelId="{325B0495-5C6A-4055-923C-2CC0AF96B948}" type="parTrans" cxnId="{5A5399E4-26CF-4EF3-AE33-4CAD73F012A6}">
      <dgm:prSet/>
      <dgm:spPr/>
      <dgm:t>
        <a:bodyPr/>
        <a:lstStyle/>
        <a:p>
          <a:endParaRPr lang="fi-FI"/>
        </a:p>
      </dgm:t>
    </dgm:pt>
    <dgm:pt modelId="{BCA126A7-D328-401A-AAB6-95D07DE3CA14}" type="sibTrans" cxnId="{5A5399E4-26CF-4EF3-AE33-4CAD73F012A6}">
      <dgm:prSet/>
      <dgm:spPr/>
      <dgm:t>
        <a:bodyPr/>
        <a:lstStyle/>
        <a:p>
          <a:endParaRPr lang="fi-FI"/>
        </a:p>
      </dgm:t>
    </dgm:pt>
    <dgm:pt modelId="{DD18B4A7-4783-45FB-BCE3-9281229F95AF}" type="pres">
      <dgm:prSet presAssocID="{7FFFAE78-1404-402C-A876-121DC06A64F7}" presName="cycle" presStyleCnt="0">
        <dgm:presLayoutVars>
          <dgm:dir/>
          <dgm:resizeHandles val="exact"/>
        </dgm:presLayoutVars>
      </dgm:prSet>
      <dgm:spPr/>
    </dgm:pt>
    <dgm:pt modelId="{2BDADDE0-C327-4CA6-8149-6B174576C58D}" type="pres">
      <dgm:prSet presAssocID="{B1579B35-57D7-4F73-99A3-04F50919BE3F}" presName="node" presStyleLbl="node1" presStyleIdx="0" presStyleCnt="5" custScaleX="147119" custScaleY="121092">
        <dgm:presLayoutVars>
          <dgm:bulletEnabled val="1"/>
        </dgm:presLayoutVars>
      </dgm:prSet>
      <dgm:spPr/>
    </dgm:pt>
    <dgm:pt modelId="{19EEB921-8546-4B76-BCE3-A745E51CD4D9}" type="pres">
      <dgm:prSet presAssocID="{AE5DE926-EF84-494E-880E-D043F905FF59}" presName="sibTrans" presStyleLbl="sibTrans2D1" presStyleIdx="0" presStyleCnt="5"/>
      <dgm:spPr/>
    </dgm:pt>
    <dgm:pt modelId="{B248D495-5CC2-4350-951B-D29C68C3DFDB}" type="pres">
      <dgm:prSet presAssocID="{AE5DE926-EF84-494E-880E-D043F905FF59}" presName="connectorText" presStyleLbl="sibTrans2D1" presStyleIdx="0" presStyleCnt="5"/>
      <dgm:spPr/>
    </dgm:pt>
    <dgm:pt modelId="{5FD15C70-7094-491D-B2E0-5BAAA880AB6B}" type="pres">
      <dgm:prSet presAssocID="{DD8D6F2E-E03B-4E20-939B-3B5E27F62CE6}" presName="node" presStyleLbl="node1" presStyleIdx="1" presStyleCnt="5" custScaleX="128729" custScaleY="121092">
        <dgm:presLayoutVars>
          <dgm:bulletEnabled val="1"/>
        </dgm:presLayoutVars>
      </dgm:prSet>
      <dgm:spPr/>
    </dgm:pt>
    <dgm:pt modelId="{D9D5C937-FDFA-4213-90AB-0E0B4BFD4D09}" type="pres">
      <dgm:prSet presAssocID="{E0A929ED-30AA-492C-8F84-5A60B956C1E5}" presName="sibTrans" presStyleLbl="sibTrans2D1" presStyleIdx="1" presStyleCnt="5"/>
      <dgm:spPr/>
    </dgm:pt>
    <dgm:pt modelId="{09796B90-31E9-426D-9B92-B5AF66F7E378}" type="pres">
      <dgm:prSet presAssocID="{E0A929ED-30AA-492C-8F84-5A60B956C1E5}" presName="connectorText" presStyleLbl="sibTrans2D1" presStyleIdx="1" presStyleCnt="5"/>
      <dgm:spPr/>
    </dgm:pt>
    <dgm:pt modelId="{284CCE7C-8AAB-4B4E-972A-AD8C85D53058}" type="pres">
      <dgm:prSet presAssocID="{2FFEF70B-12A4-4E3D-BABA-9FDAC7E99D1D}" presName="node" presStyleLbl="node1" presStyleIdx="2" presStyleCnt="5" custScaleX="128729" custScaleY="121092">
        <dgm:presLayoutVars>
          <dgm:bulletEnabled val="1"/>
        </dgm:presLayoutVars>
      </dgm:prSet>
      <dgm:spPr/>
    </dgm:pt>
    <dgm:pt modelId="{5B009959-C822-494C-892E-11704A39AA06}" type="pres">
      <dgm:prSet presAssocID="{167FF2D4-D9F7-4415-AF94-3DB350FEE6B2}" presName="sibTrans" presStyleLbl="sibTrans2D1" presStyleIdx="2" presStyleCnt="5"/>
      <dgm:spPr/>
    </dgm:pt>
    <dgm:pt modelId="{1CFF82D0-8628-45A8-8EBA-6BCEEF1A3BF5}" type="pres">
      <dgm:prSet presAssocID="{167FF2D4-D9F7-4415-AF94-3DB350FEE6B2}" presName="connectorText" presStyleLbl="sibTrans2D1" presStyleIdx="2" presStyleCnt="5"/>
      <dgm:spPr/>
    </dgm:pt>
    <dgm:pt modelId="{7739D2E7-FA9C-4236-B4C0-975663A6139A}" type="pres">
      <dgm:prSet presAssocID="{9F6F92BF-8E81-4817-B448-00368E09D537}" presName="node" presStyleLbl="node1" presStyleIdx="3" presStyleCnt="5" custScaleX="128729" custScaleY="121092">
        <dgm:presLayoutVars>
          <dgm:bulletEnabled val="1"/>
        </dgm:presLayoutVars>
      </dgm:prSet>
      <dgm:spPr/>
    </dgm:pt>
    <dgm:pt modelId="{C93E4E9F-8BA8-4328-8689-D802E69853D3}" type="pres">
      <dgm:prSet presAssocID="{DB36FA4C-55C5-45B2-80F2-91F8B6D4B401}" presName="sibTrans" presStyleLbl="sibTrans2D1" presStyleIdx="3" presStyleCnt="5"/>
      <dgm:spPr/>
    </dgm:pt>
    <dgm:pt modelId="{04ADD71B-495B-4C7B-B7DF-8D062804E435}" type="pres">
      <dgm:prSet presAssocID="{DB36FA4C-55C5-45B2-80F2-91F8B6D4B401}" presName="connectorText" presStyleLbl="sibTrans2D1" presStyleIdx="3" presStyleCnt="5"/>
      <dgm:spPr/>
    </dgm:pt>
    <dgm:pt modelId="{9CAEC5E7-7342-435B-A627-66B9F7E1D9EA}" type="pres">
      <dgm:prSet presAssocID="{B02E7606-C5BE-4ABA-96AF-E7B5BBB19296}" presName="node" presStyleLbl="node1" presStyleIdx="4" presStyleCnt="5" custScaleX="128729" custScaleY="121092">
        <dgm:presLayoutVars>
          <dgm:bulletEnabled val="1"/>
        </dgm:presLayoutVars>
      </dgm:prSet>
      <dgm:spPr/>
    </dgm:pt>
    <dgm:pt modelId="{6122E902-2EB9-4DBE-91DE-3115ABB431F7}" type="pres">
      <dgm:prSet presAssocID="{BCA126A7-D328-401A-AAB6-95D07DE3CA14}" presName="sibTrans" presStyleLbl="sibTrans2D1" presStyleIdx="4" presStyleCnt="5"/>
      <dgm:spPr/>
    </dgm:pt>
    <dgm:pt modelId="{A1013F88-6560-4BE7-B491-A3275111E0BA}" type="pres">
      <dgm:prSet presAssocID="{BCA126A7-D328-401A-AAB6-95D07DE3CA14}" presName="connectorText" presStyleLbl="sibTrans2D1" presStyleIdx="4" presStyleCnt="5"/>
      <dgm:spPr/>
    </dgm:pt>
  </dgm:ptLst>
  <dgm:cxnLst>
    <dgm:cxn modelId="{ABDA3003-4D25-40EB-9CA4-7D958D4C4242}" type="presOf" srcId="{DD8D6F2E-E03B-4E20-939B-3B5E27F62CE6}" destId="{5FD15C70-7094-491D-B2E0-5BAAA880AB6B}" srcOrd="0" destOrd="0" presId="urn:microsoft.com/office/officeart/2005/8/layout/cycle2"/>
    <dgm:cxn modelId="{1DDEA420-6D8A-45B6-9340-699931B0CE43}" type="presOf" srcId="{167FF2D4-D9F7-4415-AF94-3DB350FEE6B2}" destId="{5B009959-C822-494C-892E-11704A39AA06}" srcOrd="0" destOrd="0" presId="urn:microsoft.com/office/officeart/2005/8/layout/cycle2"/>
    <dgm:cxn modelId="{7822032E-E36E-4B67-8FF0-0F125CC00434}" srcId="{7FFFAE78-1404-402C-A876-121DC06A64F7}" destId="{9F6F92BF-8E81-4817-B448-00368E09D537}" srcOrd="3" destOrd="0" parTransId="{E359D983-03A7-4D9F-A1E8-54FD57B00DFA}" sibTransId="{DB36FA4C-55C5-45B2-80F2-91F8B6D4B401}"/>
    <dgm:cxn modelId="{30F66430-6604-45A5-9D12-D722887B2143}" type="presOf" srcId="{9F6F92BF-8E81-4817-B448-00368E09D537}" destId="{7739D2E7-FA9C-4236-B4C0-975663A6139A}" srcOrd="0" destOrd="0" presId="urn:microsoft.com/office/officeart/2005/8/layout/cycle2"/>
    <dgm:cxn modelId="{BCE8445D-94AC-4D51-A527-CC20BF05B530}" type="presOf" srcId="{DB36FA4C-55C5-45B2-80F2-91F8B6D4B401}" destId="{C93E4E9F-8BA8-4328-8689-D802E69853D3}" srcOrd="0" destOrd="0" presId="urn:microsoft.com/office/officeart/2005/8/layout/cycle2"/>
    <dgm:cxn modelId="{09128A5A-5B11-415A-89C4-47216BF6AD1A}" type="presOf" srcId="{B1579B35-57D7-4F73-99A3-04F50919BE3F}" destId="{2BDADDE0-C327-4CA6-8149-6B174576C58D}" srcOrd="0" destOrd="0" presId="urn:microsoft.com/office/officeart/2005/8/layout/cycle2"/>
    <dgm:cxn modelId="{70B0158F-E40A-4B6C-8BC6-A9B4F915B84F}" type="presOf" srcId="{E0A929ED-30AA-492C-8F84-5A60B956C1E5}" destId="{09796B90-31E9-426D-9B92-B5AF66F7E378}" srcOrd="1" destOrd="0" presId="urn:microsoft.com/office/officeart/2005/8/layout/cycle2"/>
    <dgm:cxn modelId="{97496395-3B54-4436-B23E-2CD1FF05142D}" srcId="{7FFFAE78-1404-402C-A876-121DC06A64F7}" destId="{B1579B35-57D7-4F73-99A3-04F50919BE3F}" srcOrd="0" destOrd="0" parTransId="{ED6EE787-B7AB-42C3-915D-FB53E032EB88}" sibTransId="{AE5DE926-EF84-494E-880E-D043F905FF59}"/>
    <dgm:cxn modelId="{060FA99B-B427-4A4A-A1DF-808E75BE577F}" type="presOf" srcId="{AE5DE926-EF84-494E-880E-D043F905FF59}" destId="{19EEB921-8546-4B76-BCE3-A745E51CD4D9}" srcOrd="0" destOrd="0" presId="urn:microsoft.com/office/officeart/2005/8/layout/cycle2"/>
    <dgm:cxn modelId="{4219CFA0-5C4E-46A2-985F-DCB5B85BEF94}" type="presOf" srcId="{AE5DE926-EF84-494E-880E-D043F905FF59}" destId="{B248D495-5CC2-4350-951B-D29C68C3DFDB}" srcOrd="1" destOrd="0" presId="urn:microsoft.com/office/officeart/2005/8/layout/cycle2"/>
    <dgm:cxn modelId="{0F420FA5-E5A9-4DAA-9D43-7668A1FCADA8}" type="presOf" srcId="{BCA126A7-D328-401A-AAB6-95D07DE3CA14}" destId="{6122E902-2EB9-4DBE-91DE-3115ABB431F7}" srcOrd="0" destOrd="0" presId="urn:microsoft.com/office/officeart/2005/8/layout/cycle2"/>
    <dgm:cxn modelId="{13D2A8A7-8F55-4A25-A336-0DBDB3DEF7E4}" srcId="{7FFFAE78-1404-402C-A876-121DC06A64F7}" destId="{DD8D6F2E-E03B-4E20-939B-3B5E27F62CE6}" srcOrd="1" destOrd="0" parTransId="{3EAF9466-6918-49CD-AB4B-75E19FF68F30}" sibTransId="{E0A929ED-30AA-492C-8F84-5A60B956C1E5}"/>
    <dgm:cxn modelId="{81AE5AAD-4295-4DD2-BAC9-E296B3BA25BB}" type="presOf" srcId="{167FF2D4-D9F7-4415-AF94-3DB350FEE6B2}" destId="{1CFF82D0-8628-45A8-8EBA-6BCEEF1A3BF5}" srcOrd="1" destOrd="0" presId="urn:microsoft.com/office/officeart/2005/8/layout/cycle2"/>
    <dgm:cxn modelId="{50C6CBAD-4C70-4ADB-8E64-10A61BFB295E}" type="presOf" srcId="{BCA126A7-D328-401A-AAB6-95D07DE3CA14}" destId="{A1013F88-6560-4BE7-B491-A3275111E0BA}" srcOrd="1" destOrd="0" presId="urn:microsoft.com/office/officeart/2005/8/layout/cycle2"/>
    <dgm:cxn modelId="{B39369AE-B6C5-412F-8CE8-B6CDB8F044FF}" type="presOf" srcId="{2FFEF70B-12A4-4E3D-BABA-9FDAC7E99D1D}" destId="{284CCE7C-8AAB-4B4E-972A-AD8C85D53058}" srcOrd="0" destOrd="0" presId="urn:microsoft.com/office/officeart/2005/8/layout/cycle2"/>
    <dgm:cxn modelId="{8DA065B2-E01C-4D3B-831E-6F36481DA503}" type="presOf" srcId="{DB36FA4C-55C5-45B2-80F2-91F8B6D4B401}" destId="{04ADD71B-495B-4C7B-B7DF-8D062804E435}" srcOrd="1" destOrd="0" presId="urn:microsoft.com/office/officeart/2005/8/layout/cycle2"/>
    <dgm:cxn modelId="{E04CABC7-99D6-4EBD-952D-555688CB4655}" type="presOf" srcId="{E0A929ED-30AA-492C-8F84-5A60B956C1E5}" destId="{D9D5C937-FDFA-4213-90AB-0E0B4BFD4D09}" srcOrd="0" destOrd="0" presId="urn:microsoft.com/office/officeart/2005/8/layout/cycle2"/>
    <dgm:cxn modelId="{B79C2ECE-9297-49D4-8019-42B64D75A775}" type="presOf" srcId="{B02E7606-C5BE-4ABA-96AF-E7B5BBB19296}" destId="{9CAEC5E7-7342-435B-A627-66B9F7E1D9EA}" srcOrd="0" destOrd="0" presId="urn:microsoft.com/office/officeart/2005/8/layout/cycle2"/>
    <dgm:cxn modelId="{5A5399E4-26CF-4EF3-AE33-4CAD73F012A6}" srcId="{7FFFAE78-1404-402C-A876-121DC06A64F7}" destId="{B02E7606-C5BE-4ABA-96AF-E7B5BBB19296}" srcOrd="4" destOrd="0" parTransId="{325B0495-5C6A-4055-923C-2CC0AF96B948}" sibTransId="{BCA126A7-D328-401A-AAB6-95D07DE3CA14}"/>
    <dgm:cxn modelId="{1EE956EA-DAD9-4146-B043-8F1DE58EC93A}" type="presOf" srcId="{7FFFAE78-1404-402C-A876-121DC06A64F7}" destId="{DD18B4A7-4783-45FB-BCE3-9281229F95AF}" srcOrd="0" destOrd="0" presId="urn:microsoft.com/office/officeart/2005/8/layout/cycle2"/>
    <dgm:cxn modelId="{98E885F7-5837-4BF7-9B8C-B644A3121757}" srcId="{7FFFAE78-1404-402C-A876-121DC06A64F7}" destId="{2FFEF70B-12A4-4E3D-BABA-9FDAC7E99D1D}" srcOrd="2" destOrd="0" parTransId="{693839D0-ECED-43D8-BEFB-F6F4971121FD}" sibTransId="{167FF2D4-D9F7-4415-AF94-3DB350FEE6B2}"/>
    <dgm:cxn modelId="{BB39D94C-FA07-4584-B049-9DCD85350316}" type="presParOf" srcId="{DD18B4A7-4783-45FB-BCE3-9281229F95AF}" destId="{2BDADDE0-C327-4CA6-8149-6B174576C58D}" srcOrd="0" destOrd="0" presId="urn:microsoft.com/office/officeart/2005/8/layout/cycle2"/>
    <dgm:cxn modelId="{5FAA5F89-C368-4A03-B50A-73EE4DD6E541}" type="presParOf" srcId="{DD18B4A7-4783-45FB-BCE3-9281229F95AF}" destId="{19EEB921-8546-4B76-BCE3-A745E51CD4D9}" srcOrd="1" destOrd="0" presId="urn:microsoft.com/office/officeart/2005/8/layout/cycle2"/>
    <dgm:cxn modelId="{20E22F71-E75B-43BC-A462-4A041258B1D4}" type="presParOf" srcId="{19EEB921-8546-4B76-BCE3-A745E51CD4D9}" destId="{B248D495-5CC2-4350-951B-D29C68C3DFDB}" srcOrd="0" destOrd="0" presId="urn:microsoft.com/office/officeart/2005/8/layout/cycle2"/>
    <dgm:cxn modelId="{B442FE3B-CBD3-450A-9627-39C866672B6C}" type="presParOf" srcId="{DD18B4A7-4783-45FB-BCE3-9281229F95AF}" destId="{5FD15C70-7094-491D-B2E0-5BAAA880AB6B}" srcOrd="2" destOrd="0" presId="urn:microsoft.com/office/officeart/2005/8/layout/cycle2"/>
    <dgm:cxn modelId="{1BB722E9-5884-4EE4-A5CA-B21A0795185E}" type="presParOf" srcId="{DD18B4A7-4783-45FB-BCE3-9281229F95AF}" destId="{D9D5C937-FDFA-4213-90AB-0E0B4BFD4D09}" srcOrd="3" destOrd="0" presId="urn:microsoft.com/office/officeart/2005/8/layout/cycle2"/>
    <dgm:cxn modelId="{DC9CF866-3587-4B2D-A8C2-6F7692F7E420}" type="presParOf" srcId="{D9D5C937-FDFA-4213-90AB-0E0B4BFD4D09}" destId="{09796B90-31E9-426D-9B92-B5AF66F7E378}" srcOrd="0" destOrd="0" presId="urn:microsoft.com/office/officeart/2005/8/layout/cycle2"/>
    <dgm:cxn modelId="{234CEE3A-B75B-4AA6-AECE-F4BF7B576AD8}" type="presParOf" srcId="{DD18B4A7-4783-45FB-BCE3-9281229F95AF}" destId="{284CCE7C-8AAB-4B4E-972A-AD8C85D53058}" srcOrd="4" destOrd="0" presId="urn:microsoft.com/office/officeart/2005/8/layout/cycle2"/>
    <dgm:cxn modelId="{D13CBFCE-7FB6-4D35-8034-F2FE170733C3}" type="presParOf" srcId="{DD18B4A7-4783-45FB-BCE3-9281229F95AF}" destId="{5B009959-C822-494C-892E-11704A39AA06}" srcOrd="5" destOrd="0" presId="urn:microsoft.com/office/officeart/2005/8/layout/cycle2"/>
    <dgm:cxn modelId="{D61DD832-B5F6-43E9-B765-7439D5844DC9}" type="presParOf" srcId="{5B009959-C822-494C-892E-11704A39AA06}" destId="{1CFF82D0-8628-45A8-8EBA-6BCEEF1A3BF5}" srcOrd="0" destOrd="0" presId="urn:microsoft.com/office/officeart/2005/8/layout/cycle2"/>
    <dgm:cxn modelId="{44B49482-107C-44CD-AF54-1ED4BA6D3129}" type="presParOf" srcId="{DD18B4A7-4783-45FB-BCE3-9281229F95AF}" destId="{7739D2E7-FA9C-4236-B4C0-975663A6139A}" srcOrd="6" destOrd="0" presId="urn:microsoft.com/office/officeart/2005/8/layout/cycle2"/>
    <dgm:cxn modelId="{BBE8EB58-E944-44B0-ACF6-FEDFC67E13EB}" type="presParOf" srcId="{DD18B4A7-4783-45FB-BCE3-9281229F95AF}" destId="{C93E4E9F-8BA8-4328-8689-D802E69853D3}" srcOrd="7" destOrd="0" presId="urn:microsoft.com/office/officeart/2005/8/layout/cycle2"/>
    <dgm:cxn modelId="{1B55EAA6-DEC1-4357-AB15-74B65D1AA79E}" type="presParOf" srcId="{C93E4E9F-8BA8-4328-8689-D802E69853D3}" destId="{04ADD71B-495B-4C7B-B7DF-8D062804E435}" srcOrd="0" destOrd="0" presId="urn:microsoft.com/office/officeart/2005/8/layout/cycle2"/>
    <dgm:cxn modelId="{4F3E8C91-7E2B-4C62-BF5E-C06A3E30AE63}" type="presParOf" srcId="{DD18B4A7-4783-45FB-BCE3-9281229F95AF}" destId="{9CAEC5E7-7342-435B-A627-66B9F7E1D9EA}" srcOrd="8" destOrd="0" presId="urn:microsoft.com/office/officeart/2005/8/layout/cycle2"/>
    <dgm:cxn modelId="{1525F180-CCBF-417B-BA9E-349858D7C01A}" type="presParOf" srcId="{DD18B4A7-4783-45FB-BCE3-9281229F95AF}" destId="{6122E902-2EB9-4DBE-91DE-3115ABB431F7}" srcOrd="9" destOrd="0" presId="urn:microsoft.com/office/officeart/2005/8/layout/cycle2"/>
    <dgm:cxn modelId="{592A7A1F-201D-428E-B810-BF97EFE0A329}" type="presParOf" srcId="{6122E902-2EB9-4DBE-91DE-3115ABB431F7}" destId="{A1013F88-6560-4BE7-B491-A3275111E0B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962AC6-6D97-4E33-A98E-9BCFB0FD3510}" type="doc">
      <dgm:prSet loTypeId="urn:microsoft.com/office/officeart/2005/8/layout/radial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629E661E-7E6B-4252-8CBD-A1FFE8ADA291}">
      <dgm:prSet phldrT="[Teksti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fi-FI" sz="2400" b="1"/>
            <a:t>Ilmaston-muutoksen seurauksena Suomessa…</a:t>
          </a:r>
        </a:p>
      </dgm:t>
    </dgm:pt>
    <dgm:pt modelId="{FE4B2168-25DF-43FB-ABB5-694B43A01452}" type="parTrans" cxnId="{721209B4-0006-4342-968D-E4C42F77EC19}">
      <dgm:prSet/>
      <dgm:spPr/>
      <dgm:t>
        <a:bodyPr/>
        <a:lstStyle/>
        <a:p>
          <a:endParaRPr lang="fi-FI"/>
        </a:p>
      </dgm:t>
    </dgm:pt>
    <dgm:pt modelId="{0F1AB43B-010B-42F6-AB4F-2B6C173689D7}" type="sibTrans" cxnId="{721209B4-0006-4342-968D-E4C42F77EC19}">
      <dgm:prSet/>
      <dgm:spPr/>
      <dgm:t>
        <a:bodyPr/>
        <a:lstStyle/>
        <a:p>
          <a:endParaRPr lang="fi-FI"/>
        </a:p>
      </dgm:t>
    </dgm:pt>
    <dgm:pt modelId="{FB836085-85F3-4125-B756-B0654C746809}">
      <dgm:prSet phldrT="[Teksti]" custT="1"/>
      <dgm:spPr/>
      <dgm:t>
        <a:bodyPr/>
        <a:lstStyle/>
        <a:p>
          <a:r>
            <a:rPr lang="fi-FI" sz="2000" b="0" u="none" kern="1200">
              <a:solidFill>
                <a:prstClr val="white"/>
              </a:solidFill>
              <a:latin typeface="+mn-lt"/>
              <a:ea typeface="+mn-ea"/>
              <a:cs typeface="+mn-cs"/>
            </a:rPr>
            <a:t>Lumipeite ja routa vähenevät. Lauhojen ja sateisten talvien aikana maaperä on märkä ja sen kantavuus huono.</a:t>
          </a:r>
        </a:p>
      </dgm:t>
    </dgm:pt>
    <dgm:pt modelId="{691F81E9-BEBE-47C5-87D6-EE416C0C9CDA}" type="parTrans" cxnId="{7FBFF51E-E359-4DCE-A523-D6376141F28B}">
      <dgm:prSet/>
      <dgm:spPr/>
      <dgm:t>
        <a:bodyPr/>
        <a:lstStyle/>
        <a:p>
          <a:endParaRPr lang="fi-FI"/>
        </a:p>
      </dgm:t>
    </dgm:pt>
    <dgm:pt modelId="{6FB9A4D3-F3E8-41F7-9F90-7543918EB7E8}" type="sibTrans" cxnId="{7FBFF51E-E359-4DCE-A523-D6376141F28B}">
      <dgm:prSet/>
      <dgm:spPr/>
      <dgm:t>
        <a:bodyPr/>
        <a:lstStyle/>
        <a:p>
          <a:endParaRPr lang="fi-FI"/>
        </a:p>
      </dgm:t>
    </dgm:pt>
    <dgm:pt modelId="{C1271B43-8ECB-4348-8FF6-C823CBDC448D}">
      <dgm:prSet phldrT="[Teksti]" custT="1"/>
      <dgm:spPr/>
      <dgm:t>
        <a:bodyPr/>
        <a:lstStyle/>
        <a:p>
          <a:r>
            <a:rPr lang="fi-FI" sz="2000" b="0" u="none" kern="1200">
              <a:solidFill>
                <a:prstClr val="white"/>
              </a:solidFill>
              <a:latin typeface="+mn-lt"/>
              <a:ea typeface="+mn-ea"/>
              <a:cs typeface="+mn-cs"/>
            </a:rPr>
            <a:t>Lämpötila nousee Suomessa enemmän ja nopeammin kuin maapallolla keskimäärin. Etenkin talvilämpötilat nousevat. Hellejaksot yleistyvät ja pidentyvät.</a:t>
          </a:r>
        </a:p>
      </dgm:t>
    </dgm:pt>
    <dgm:pt modelId="{8B017256-6C78-42C9-9163-22A145005127}" type="parTrans" cxnId="{F675411B-ACA8-4E1B-9D8D-06D1716DB54F}">
      <dgm:prSet/>
      <dgm:spPr/>
      <dgm:t>
        <a:bodyPr/>
        <a:lstStyle/>
        <a:p>
          <a:endParaRPr lang="fi-FI"/>
        </a:p>
      </dgm:t>
    </dgm:pt>
    <dgm:pt modelId="{DB6B8EBB-B27F-49F8-A383-D43C6FD882E2}" type="sibTrans" cxnId="{F675411B-ACA8-4E1B-9D8D-06D1716DB54F}">
      <dgm:prSet/>
      <dgm:spPr/>
      <dgm:t>
        <a:bodyPr/>
        <a:lstStyle/>
        <a:p>
          <a:endParaRPr lang="fi-FI"/>
        </a:p>
      </dgm:t>
    </dgm:pt>
    <dgm:pt modelId="{22E8F202-170A-4BE8-96F4-C03EA6207C40}">
      <dgm:prSet phldrT="[Teksti]" custT="1"/>
      <dgm:spPr/>
      <dgm:t>
        <a:bodyPr/>
        <a:lstStyle/>
        <a:p>
          <a:r>
            <a:rPr lang="fi-FI" sz="2000" b="0" u="none" kern="1200">
              <a:solidFill>
                <a:prstClr val="white"/>
              </a:solidFill>
              <a:latin typeface="+mn-lt"/>
              <a:ea typeface="+mn-ea"/>
              <a:cs typeface="+mn-cs"/>
            </a:rPr>
            <a:t>Myrskytuulissa voi tapahtua muutoksia. Myrskytuulten arvioidaan voimistuvan etenkin meri- ja rannikkoalueilla.</a:t>
          </a:r>
        </a:p>
      </dgm:t>
    </dgm:pt>
    <dgm:pt modelId="{22D358BB-31EC-410B-B6F1-1A219DAC55C1}" type="parTrans" cxnId="{F96B088A-2EDA-4501-BDB7-2911A07A7DAF}">
      <dgm:prSet/>
      <dgm:spPr/>
      <dgm:t>
        <a:bodyPr/>
        <a:lstStyle/>
        <a:p>
          <a:endParaRPr lang="fi-FI"/>
        </a:p>
      </dgm:t>
    </dgm:pt>
    <dgm:pt modelId="{3BD20A28-0175-4666-8D08-6A273162BAC5}" type="sibTrans" cxnId="{F96B088A-2EDA-4501-BDB7-2911A07A7DAF}">
      <dgm:prSet/>
      <dgm:spPr/>
      <dgm:t>
        <a:bodyPr/>
        <a:lstStyle/>
        <a:p>
          <a:endParaRPr lang="fi-FI"/>
        </a:p>
      </dgm:t>
    </dgm:pt>
    <dgm:pt modelId="{2DF3CE6C-CD22-4D04-965D-7DCD390B678F}">
      <dgm:prSet phldrT="[Teksti]" custT="1"/>
      <dgm:spPr/>
      <dgm:t>
        <a:bodyPr/>
        <a:lstStyle/>
        <a:p>
          <a:r>
            <a:rPr lang="fi-FI" sz="2000" b="0" u="none" kern="1200">
              <a:solidFill>
                <a:prstClr val="white"/>
              </a:solidFill>
              <a:latin typeface="+mn-lt"/>
              <a:ea typeface="+mn-ea"/>
              <a:cs typeface="+mn-cs"/>
            </a:rPr>
            <a:t>Itämeren pinnankorkeus nousee ja jääpeite supistuu.</a:t>
          </a:r>
        </a:p>
      </dgm:t>
    </dgm:pt>
    <dgm:pt modelId="{917190A1-B27E-4E46-BF6F-B6F89E3C151B}" type="sibTrans" cxnId="{724E9E22-065B-4757-AB8B-AB5024505794}">
      <dgm:prSet/>
      <dgm:spPr/>
      <dgm:t>
        <a:bodyPr/>
        <a:lstStyle/>
        <a:p>
          <a:endParaRPr lang="fi-FI"/>
        </a:p>
      </dgm:t>
    </dgm:pt>
    <dgm:pt modelId="{C1871787-C610-46F8-8ED0-CE2716EBE518}" type="parTrans" cxnId="{724E9E22-065B-4757-AB8B-AB5024505794}">
      <dgm:prSet/>
      <dgm:spPr/>
      <dgm:t>
        <a:bodyPr/>
        <a:lstStyle/>
        <a:p>
          <a:endParaRPr lang="fi-FI"/>
        </a:p>
      </dgm:t>
    </dgm:pt>
    <dgm:pt modelId="{FB0440C5-540E-4D57-BE41-5946EAC05876}">
      <dgm:prSet phldrT="[Teksti]" custT="1"/>
      <dgm:spPr/>
      <dgm:t>
        <a:bodyPr/>
        <a:lstStyle/>
        <a:p>
          <a:r>
            <a:rPr lang="fi-FI" sz="2000" b="0" u="none"/>
            <a:t>Sademäärät kasvavat etenkin talvella. Rankkasateet lisääntyvät kesällä.</a:t>
          </a:r>
        </a:p>
      </dgm:t>
    </dgm:pt>
    <dgm:pt modelId="{F109FF14-E403-4871-BC5E-3DC03458807E}" type="sibTrans" cxnId="{9D66EAC5-4B35-4092-9247-76CA20A05604}">
      <dgm:prSet/>
      <dgm:spPr/>
      <dgm:t>
        <a:bodyPr/>
        <a:lstStyle/>
        <a:p>
          <a:endParaRPr lang="fi-FI"/>
        </a:p>
      </dgm:t>
    </dgm:pt>
    <dgm:pt modelId="{73C61D34-9ED4-4795-AFC8-C5E681BF7D25}" type="parTrans" cxnId="{9D66EAC5-4B35-4092-9247-76CA20A05604}">
      <dgm:prSet/>
      <dgm:spPr/>
      <dgm:t>
        <a:bodyPr/>
        <a:lstStyle/>
        <a:p>
          <a:endParaRPr lang="fi-FI"/>
        </a:p>
      </dgm:t>
    </dgm:pt>
    <dgm:pt modelId="{7932EF39-298A-423A-8198-822229FE7238}" type="pres">
      <dgm:prSet presAssocID="{41962AC6-6D97-4E33-A98E-9BCFB0FD351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731F15-50F9-4735-A4BD-99328BE1A890}" type="pres">
      <dgm:prSet presAssocID="{629E661E-7E6B-4252-8CBD-A1FFE8ADA291}" presName="centerShape" presStyleLbl="node0" presStyleIdx="0" presStyleCnt="1" custScaleX="167875" custLinFactNeighborX="-673" custLinFactNeighborY="2202"/>
      <dgm:spPr/>
    </dgm:pt>
    <dgm:pt modelId="{3A7C839B-BC0A-45B0-9574-CA2B95E208E3}" type="pres">
      <dgm:prSet presAssocID="{691F81E9-BEBE-47C5-87D6-EE416C0C9CDA}" presName="parTrans" presStyleLbl="sibTrans2D1" presStyleIdx="0" presStyleCnt="5"/>
      <dgm:spPr/>
    </dgm:pt>
    <dgm:pt modelId="{77B9D6DE-F6A9-4E3B-838B-D781E679F217}" type="pres">
      <dgm:prSet presAssocID="{691F81E9-BEBE-47C5-87D6-EE416C0C9CDA}" presName="connectorText" presStyleLbl="sibTrans2D1" presStyleIdx="0" presStyleCnt="5"/>
      <dgm:spPr/>
    </dgm:pt>
    <dgm:pt modelId="{5A8CD943-0B4D-4B32-AF45-44A4C07E0D74}" type="pres">
      <dgm:prSet presAssocID="{FB836085-85F3-4125-B756-B0654C746809}" presName="node" presStyleLbl="node1" presStyleIdx="0" presStyleCnt="5" custScaleX="180277" custRadScaleRad="88916" custRadScaleInc="-13208">
        <dgm:presLayoutVars>
          <dgm:bulletEnabled val="1"/>
        </dgm:presLayoutVars>
      </dgm:prSet>
      <dgm:spPr/>
    </dgm:pt>
    <dgm:pt modelId="{9E18AFB7-5313-462F-BFE9-0E7444B0C7AA}" type="pres">
      <dgm:prSet presAssocID="{22D358BB-31EC-410B-B6F1-1A219DAC55C1}" presName="parTrans" presStyleLbl="sibTrans2D1" presStyleIdx="1" presStyleCnt="5"/>
      <dgm:spPr/>
    </dgm:pt>
    <dgm:pt modelId="{C1412111-5E59-4F45-9B87-D9262BEF2982}" type="pres">
      <dgm:prSet presAssocID="{22D358BB-31EC-410B-B6F1-1A219DAC55C1}" presName="connectorText" presStyleLbl="sibTrans2D1" presStyleIdx="1" presStyleCnt="5"/>
      <dgm:spPr/>
    </dgm:pt>
    <dgm:pt modelId="{2086C18D-80A9-4281-A018-628E0D345B29}" type="pres">
      <dgm:prSet presAssocID="{22E8F202-170A-4BE8-96F4-C03EA6207C40}" presName="node" presStyleLbl="node1" presStyleIdx="1" presStyleCnt="5" custScaleX="187895" custScaleY="115241" custRadScaleRad="150824" custRadScaleInc="27579">
        <dgm:presLayoutVars>
          <dgm:bulletEnabled val="1"/>
        </dgm:presLayoutVars>
      </dgm:prSet>
      <dgm:spPr/>
    </dgm:pt>
    <dgm:pt modelId="{943BA87B-B21F-440D-80E7-4DE239F354DC}" type="pres">
      <dgm:prSet presAssocID="{8B017256-6C78-42C9-9163-22A145005127}" presName="parTrans" presStyleLbl="sibTrans2D1" presStyleIdx="2" presStyleCnt="5"/>
      <dgm:spPr/>
    </dgm:pt>
    <dgm:pt modelId="{C58FFF61-A3DA-43EE-B413-17F8A76FD9CC}" type="pres">
      <dgm:prSet presAssocID="{8B017256-6C78-42C9-9163-22A145005127}" presName="connectorText" presStyleLbl="sibTrans2D1" presStyleIdx="2" presStyleCnt="5"/>
      <dgm:spPr/>
    </dgm:pt>
    <dgm:pt modelId="{AD12EB51-6CF5-46FB-86E2-90021F3FD6A6}" type="pres">
      <dgm:prSet presAssocID="{C1271B43-8ECB-4348-8FF6-C823CBDC448D}" presName="node" presStyleLbl="node1" presStyleIdx="2" presStyleCnt="5" custScaleX="208725" custScaleY="114506" custRadScaleRad="136637" custRadScaleInc="254527">
        <dgm:presLayoutVars>
          <dgm:bulletEnabled val="1"/>
        </dgm:presLayoutVars>
      </dgm:prSet>
      <dgm:spPr/>
    </dgm:pt>
    <dgm:pt modelId="{84C0A819-B3E2-495F-A021-B88423A2181E}" type="pres">
      <dgm:prSet presAssocID="{C1871787-C610-46F8-8ED0-CE2716EBE518}" presName="parTrans" presStyleLbl="sibTrans2D1" presStyleIdx="3" presStyleCnt="5"/>
      <dgm:spPr/>
    </dgm:pt>
    <dgm:pt modelId="{8A8C871E-E34C-4469-942C-41B04052E526}" type="pres">
      <dgm:prSet presAssocID="{C1871787-C610-46F8-8ED0-CE2716EBE518}" presName="connectorText" presStyleLbl="sibTrans2D1" presStyleIdx="3" presStyleCnt="5"/>
      <dgm:spPr/>
    </dgm:pt>
    <dgm:pt modelId="{BF93B903-4017-4170-8709-1A4BC1927BFA}" type="pres">
      <dgm:prSet presAssocID="{2DF3CE6C-CD22-4D04-965D-7DCD390B678F}" presName="node" presStyleLbl="node1" presStyleIdx="3" presStyleCnt="5" custScaleX="172883" custScaleY="107734" custRadScaleRad="123361" custRadScaleInc="-226506">
        <dgm:presLayoutVars>
          <dgm:bulletEnabled val="1"/>
        </dgm:presLayoutVars>
      </dgm:prSet>
      <dgm:spPr/>
    </dgm:pt>
    <dgm:pt modelId="{73DA5F4D-732D-4923-A1C2-20C36CCE4E0F}" type="pres">
      <dgm:prSet presAssocID="{73C61D34-9ED4-4795-AFC8-C5E681BF7D25}" presName="parTrans" presStyleLbl="sibTrans2D1" presStyleIdx="4" presStyleCnt="5"/>
      <dgm:spPr/>
    </dgm:pt>
    <dgm:pt modelId="{C354D2E1-06B3-4974-B206-5A404F3EDCCE}" type="pres">
      <dgm:prSet presAssocID="{73C61D34-9ED4-4795-AFC8-C5E681BF7D25}" presName="connectorText" presStyleLbl="sibTrans2D1" presStyleIdx="4" presStyleCnt="5"/>
      <dgm:spPr/>
    </dgm:pt>
    <dgm:pt modelId="{DB7678A6-AB45-4A53-A211-18FFF6385B2A}" type="pres">
      <dgm:prSet presAssocID="{FB0440C5-540E-4D57-BE41-5946EAC05876}" presName="node" presStyleLbl="node1" presStyleIdx="4" presStyleCnt="5" custScaleX="205645" custScaleY="120272" custRadScaleRad="147932" custRadScaleInc="-9310">
        <dgm:presLayoutVars>
          <dgm:bulletEnabled val="1"/>
        </dgm:presLayoutVars>
      </dgm:prSet>
      <dgm:spPr/>
    </dgm:pt>
  </dgm:ptLst>
  <dgm:cxnLst>
    <dgm:cxn modelId="{F675411B-ACA8-4E1B-9D8D-06D1716DB54F}" srcId="{629E661E-7E6B-4252-8CBD-A1FFE8ADA291}" destId="{C1271B43-8ECB-4348-8FF6-C823CBDC448D}" srcOrd="2" destOrd="0" parTransId="{8B017256-6C78-42C9-9163-22A145005127}" sibTransId="{DB6B8EBB-B27F-49F8-A383-D43C6FD882E2}"/>
    <dgm:cxn modelId="{14BE791E-2225-4448-B5FA-2BA06688F4E6}" type="presOf" srcId="{8B017256-6C78-42C9-9163-22A145005127}" destId="{C58FFF61-A3DA-43EE-B413-17F8A76FD9CC}" srcOrd="1" destOrd="0" presId="urn:microsoft.com/office/officeart/2005/8/layout/radial5"/>
    <dgm:cxn modelId="{7FBFF51E-E359-4DCE-A523-D6376141F28B}" srcId="{629E661E-7E6B-4252-8CBD-A1FFE8ADA291}" destId="{FB836085-85F3-4125-B756-B0654C746809}" srcOrd="0" destOrd="0" parTransId="{691F81E9-BEBE-47C5-87D6-EE416C0C9CDA}" sibTransId="{6FB9A4D3-F3E8-41F7-9F90-7543918EB7E8}"/>
    <dgm:cxn modelId="{A14CE121-C9E1-46CC-A26C-EF3C77C568B3}" type="presOf" srcId="{C1271B43-8ECB-4348-8FF6-C823CBDC448D}" destId="{AD12EB51-6CF5-46FB-86E2-90021F3FD6A6}" srcOrd="0" destOrd="0" presId="urn:microsoft.com/office/officeart/2005/8/layout/radial5"/>
    <dgm:cxn modelId="{724E9E22-065B-4757-AB8B-AB5024505794}" srcId="{629E661E-7E6B-4252-8CBD-A1FFE8ADA291}" destId="{2DF3CE6C-CD22-4D04-965D-7DCD390B678F}" srcOrd="3" destOrd="0" parTransId="{C1871787-C610-46F8-8ED0-CE2716EBE518}" sibTransId="{917190A1-B27E-4E46-BF6F-B6F89E3C151B}"/>
    <dgm:cxn modelId="{5D394328-E7A1-4B76-AE1E-B6C86D66DA8C}" type="presOf" srcId="{73C61D34-9ED4-4795-AFC8-C5E681BF7D25}" destId="{73DA5F4D-732D-4923-A1C2-20C36CCE4E0F}" srcOrd="0" destOrd="0" presId="urn:microsoft.com/office/officeart/2005/8/layout/radial5"/>
    <dgm:cxn modelId="{6903D860-D64A-445C-BBDD-BD845EAEA637}" type="presOf" srcId="{22D358BB-31EC-410B-B6F1-1A219DAC55C1}" destId="{9E18AFB7-5313-462F-BFE9-0E7444B0C7AA}" srcOrd="0" destOrd="0" presId="urn:microsoft.com/office/officeart/2005/8/layout/radial5"/>
    <dgm:cxn modelId="{40C9AA44-3D1F-46FB-B74B-00581842F382}" type="presOf" srcId="{2DF3CE6C-CD22-4D04-965D-7DCD390B678F}" destId="{BF93B903-4017-4170-8709-1A4BC1927BFA}" srcOrd="0" destOrd="0" presId="urn:microsoft.com/office/officeart/2005/8/layout/radial5"/>
    <dgm:cxn modelId="{2192DF47-FC81-4634-AE0D-36B4C081F39B}" type="presOf" srcId="{C1871787-C610-46F8-8ED0-CE2716EBE518}" destId="{8A8C871E-E34C-4469-942C-41B04052E526}" srcOrd="1" destOrd="0" presId="urn:microsoft.com/office/officeart/2005/8/layout/radial5"/>
    <dgm:cxn modelId="{9CA8E96A-AD48-4F8B-9042-5C3208ADFC9F}" type="presOf" srcId="{8B017256-6C78-42C9-9163-22A145005127}" destId="{943BA87B-B21F-440D-80E7-4DE239F354DC}" srcOrd="0" destOrd="0" presId="urn:microsoft.com/office/officeart/2005/8/layout/radial5"/>
    <dgm:cxn modelId="{0671D06D-F0A1-451D-981E-F89A15F645C5}" type="presOf" srcId="{FB0440C5-540E-4D57-BE41-5946EAC05876}" destId="{DB7678A6-AB45-4A53-A211-18FFF6385B2A}" srcOrd="0" destOrd="0" presId="urn:microsoft.com/office/officeart/2005/8/layout/radial5"/>
    <dgm:cxn modelId="{562DFC59-EE9A-4E55-9E4F-1E770D6A3DC4}" type="presOf" srcId="{22E8F202-170A-4BE8-96F4-C03EA6207C40}" destId="{2086C18D-80A9-4281-A018-628E0D345B29}" srcOrd="0" destOrd="0" presId="urn:microsoft.com/office/officeart/2005/8/layout/radial5"/>
    <dgm:cxn modelId="{2E487E80-DF54-4CF7-810B-B24EAF20DC53}" type="presOf" srcId="{41962AC6-6D97-4E33-A98E-9BCFB0FD3510}" destId="{7932EF39-298A-423A-8198-822229FE7238}" srcOrd="0" destOrd="0" presId="urn:microsoft.com/office/officeart/2005/8/layout/radial5"/>
    <dgm:cxn modelId="{25077386-2D94-41E0-BF97-31D4C193D2AE}" type="presOf" srcId="{FB836085-85F3-4125-B756-B0654C746809}" destId="{5A8CD943-0B4D-4B32-AF45-44A4C07E0D74}" srcOrd="0" destOrd="0" presId="urn:microsoft.com/office/officeart/2005/8/layout/radial5"/>
    <dgm:cxn modelId="{F96B088A-2EDA-4501-BDB7-2911A07A7DAF}" srcId="{629E661E-7E6B-4252-8CBD-A1FFE8ADA291}" destId="{22E8F202-170A-4BE8-96F4-C03EA6207C40}" srcOrd="1" destOrd="0" parTransId="{22D358BB-31EC-410B-B6F1-1A219DAC55C1}" sibTransId="{3BD20A28-0175-4666-8D08-6A273162BAC5}"/>
    <dgm:cxn modelId="{94D4919C-AEBF-4106-AA49-431DFE7C644F}" type="presOf" srcId="{691F81E9-BEBE-47C5-87D6-EE416C0C9CDA}" destId="{77B9D6DE-F6A9-4E3B-838B-D781E679F217}" srcOrd="1" destOrd="0" presId="urn:microsoft.com/office/officeart/2005/8/layout/radial5"/>
    <dgm:cxn modelId="{721209B4-0006-4342-968D-E4C42F77EC19}" srcId="{41962AC6-6D97-4E33-A98E-9BCFB0FD3510}" destId="{629E661E-7E6B-4252-8CBD-A1FFE8ADA291}" srcOrd="0" destOrd="0" parTransId="{FE4B2168-25DF-43FB-ABB5-694B43A01452}" sibTransId="{0F1AB43B-010B-42F6-AB4F-2B6C173689D7}"/>
    <dgm:cxn modelId="{9D66EAC5-4B35-4092-9247-76CA20A05604}" srcId="{629E661E-7E6B-4252-8CBD-A1FFE8ADA291}" destId="{FB0440C5-540E-4D57-BE41-5946EAC05876}" srcOrd="4" destOrd="0" parTransId="{73C61D34-9ED4-4795-AFC8-C5E681BF7D25}" sibTransId="{F109FF14-E403-4871-BC5E-3DC03458807E}"/>
    <dgm:cxn modelId="{E24D77DD-CB1B-4DB2-BE75-10231A9F7DE7}" type="presOf" srcId="{C1871787-C610-46F8-8ED0-CE2716EBE518}" destId="{84C0A819-B3E2-495F-A021-B88423A2181E}" srcOrd="0" destOrd="0" presId="urn:microsoft.com/office/officeart/2005/8/layout/radial5"/>
    <dgm:cxn modelId="{4378FFE3-2D5E-42E3-80CA-56CAA5EA6D6C}" type="presOf" srcId="{73C61D34-9ED4-4795-AFC8-C5E681BF7D25}" destId="{C354D2E1-06B3-4974-B206-5A404F3EDCCE}" srcOrd="1" destOrd="0" presId="urn:microsoft.com/office/officeart/2005/8/layout/radial5"/>
    <dgm:cxn modelId="{7676E5EA-40A8-4E03-B31F-BFD191557506}" type="presOf" srcId="{22D358BB-31EC-410B-B6F1-1A219DAC55C1}" destId="{C1412111-5E59-4F45-9B87-D9262BEF2982}" srcOrd="1" destOrd="0" presId="urn:microsoft.com/office/officeart/2005/8/layout/radial5"/>
    <dgm:cxn modelId="{6AB7FEFA-448F-4AF7-960A-ED080D37C7C5}" type="presOf" srcId="{629E661E-7E6B-4252-8CBD-A1FFE8ADA291}" destId="{15731F15-50F9-4735-A4BD-99328BE1A890}" srcOrd="0" destOrd="0" presId="urn:microsoft.com/office/officeart/2005/8/layout/radial5"/>
    <dgm:cxn modelId="{566A73FD-33B3-4289-AFF0-D359649D9C2D}" type="presOf" srcId="{691F81E9-BEBE-47C5-87D6-EE416C0C9CDA}" destId="{3A7C839B-BC0A-45B0-9574-CA2B95E208E3}" srcOrd="0" destOrd="0" presId="urn:microsoft.com/office/officeart/2005/8/layout/radial5"/>
    <dgm:cxn modelId="{03E4DF61-D0A6-4725-8908-813794815A46}" type="presParOf" srcId="{7932EF39-298A-423A-8198-822229FE7238}" destId="{15731F15-50F9-4735-A4BD-99328BE1A890}" srcOrd="0" destOrd="0" presId="urn:microsoft.com/office/officeart/2005/8/layout/radial5"/>
    <dgm:cxn modelId="{112B13CA-7A49-4835-A3B0-0852FC65E1DD}" type="presParOf" srcId="{7932EF39-298A-423A-8198-822229FE7238}" destId="{3A7C839B-BC0A-45B0-9574-CA2B95E208E3}" srcOrd="1" destOrd="0" presId="urn:microsoft.com/office/officeart/2005/8/layout/radial5"/>
    <dgm:cxn modelId="{783A49DF-B86C-4406-A016-4F287E84756D}" type="presParOf" srcId="{3A7C839B-BC0A-45B0-9574-CA2B95E208E3}" destId="{77B9D6DE-F6A9-4E3B-838B-D781E679F217}" srcOrd="0" destOrd="0" presId="urn:microsoft.com/office/officeart/2005/8/layout/radial5"/>
    <dgm:cxn modelId="{818AF4DE-A1A8-4E45-948C-4793E9BA748C}" type="presParOf" srcId="{7932EF39-298A-423A-8198-822229FE7238}" destId="{5A8CD943-0B4D-4B32-AF45-44A4C07E0D74}" srcOrd="2" destOrd="0" presId="urn:microsoft.com/office/officeart/2005/8/layout/radial5"/>
    <dgm:cxn modelId="{4DCAD448-90D3-4B6A-91FC-338863337480}" type="presParOf" srcId="{7932EF39-298A-423A-8198-822229FE7238}" destId="{9E18AFB7-5313-462F-BFE9-0E7444B0C7AA}" srcOrd="3" destOrd="0" presId="urn:microsoft.com/office/officeart/2005/8/layout/radial5"/>
    <dgm:cxn modelId="{D20E1B02-306F-4B6E-9558-FCC23F0FEE6A}" type="presParOf" srcId="{9E18AFB7-5313-462F-BFE9-0E7444B0C7AA}" destId="{C1412111-5E59-4F45-9B87-D9262BEF2982}" srcOrd="0" destOrd="0" presId="urn:microsoft.com/office/officeart/2005/8/layout/radial5"/>
    <dgm:cxn modelId="{B6AC16DC-5BEC-456B-8855-12F2961073AA}" type="presParOf" srcId="{7932EF39-298A-423A-8198-822229FE7238}" destId="{2086C18D-80A9-4281-A018-628E0D345B29}" srcOrd="4" destOrd="0" presId="urn:microsoft.com/office/officeart/2005/8/layout/radial5"/>
    <dgm:cxn modelId="{5E79403C-CA9C-4694-8F91-E178AC5CF2BC}" type="presParOf" srcId="{7932EF39-298A-423A-8198-822229FE7238}" destId="{943BA87B-B21F-440D-80E7-4DE239F354DC}" srcOrd="5" destOrd="0" presId="urn:microsoft.com/office/officeart/2005/8/layout/radial5"/>
    <dgm:cxn modelId="{BA4D0EF1-C505-4A44-8F5A-CD033F5CD798}" type="presParOf" srcId="{943BA87B-B21F-440D-80E7-4DE239F354DC}" destId="{C58FFF61-A3DA-43EE-B413-17F8A76FD9CC}" srcOrd="0" destOrd="0" presId="urn:microsoft.com/office/officeart/2005/8/layout/radial5"/>
    <dgm:cxn modelId="{CAA8C35C-4CEA-4791-BC77-65525107F574}" type="presParOf" srcId="{7932EF39-298A-423A-8198-822229FE7238}" destId="{AD12EB51-6CF5-46FB-86E2-90021F3FD6A6}" srcOrd="6" destOrd="0" presId="urn:microsoft.com/office/officeart/2005/8/layout/radial5"/>
    <dgm:cxn modelId="{F39E2FC7-67DD-4C62-AF8E-B08A40F8AAC7}" type="presParOf" srcId="{7932EF39-298A-423A-8198-822229FE7238}" destId="{84C0A819-B3E2-495F-A021-B88423A2181E}" srcOrd="7" destOrd="0" presId="urn:microsoft.com/office/officeart/2005/8/layout/radial5"/>
    <dgm:cxn modelId="{ADA8787E-67BC-4765-BEDF-5DE802940725}" type="presParOf" srcId="{84C0A819-B3E2-495F-A021-B88423A2181E}" destId="{8A8C871E-E34C-4469-942C-41B04052E526}" srcOrd="0" destOrd="0" presId="urn:microsoft.com/office/officeart/2005/8/layout/radial5"/>
    <dgm:cxn modelId="{42886664-8C87-4D06-B0C5-611207BBA317}" type="presParOf" srcId="{7932EF39-298A-423A-8198-822229FE7238}" destId="{BF93B903-4017-4170-8709-1A4BC1927BFA}" srcOrd="8" destOrd="0" presId="urn:microsoft.com/office/officeart/2005/8/layout/radial5"/>
    <dgm:cxn modelId="{00CB9D17-B794-4E2C-AC68-53EDB213B1BE}" type="presParOf" srcId="{7932EF39-298A-423A-8198-822229FE7238}" destId="{73DA5F4D-732D-4923-A1C2-20C36CCE4E0F}" srcOrd="9" destOrd="0" presId="urn:microsoft.com/office/officeart/2005/8/layout/radial5"/>
    <dgm:cxn modelId="{BD974CB9-B750-4E44-A4FB-17A4612F6ABB}" type="presParOf" srcId="{73DA5F4D-732D-4923-A1C2-20C36CCE4E0F}" destId="{C354D2E1-06B3-4974-B206-5A404F3EDCCE}" srcOrd="0" destOrd="0" presId="urn:microsoft.com/office/officeart/2005/8/layout/radial5"/>
    <dgm:cxn modelId="{21EBD060-E27A-456C-8CE3-4B79FFC7E324}" type="presParOf" srcId="{7932EF39-298A-423A-8198-822229FE7238}" destId="{DB7678A6-AB45-4A53-A211-18FFF6385B2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822DA-5048-450B-8AD7-1DAA7DE0023E}">
      <dsp:nvSpPr>
        <dsp:cNvPr id="0" name=""/>
        <dsp:cNvSpPr/>
      </dsp:nvSpPr>
      <dsp:spPr>
        <a:xfrm>
          <a:off x="1109504" y="292"/>
          <a:ext cx="2667250" cy="2667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fi-FI" sz="17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Hillinnällä vaikutetaan ilmastonmuutoksen </a:t>
          </a:r>
          <a:r>
            <a:rPr kumimoji="0" lang="fi-FI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syihin</a:t>
          </a:r>
          <a:r>
            <a:rPr kumimoji="0" lang="fi-FI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.</a:t>
          </a:r>
          <a:endParaRPr lang="fi-FI" sz="1700" kern="1200">
            <a:solidFill>
              <a:schemeClr val="bg1"/>
            </a:solidFill>
          </a:endParaRPr>
        </a:p>
      </dsp:txBody>
      <dsp:txXfrm>
        <a:off x="1500114" y="390902"/>
        <a:ext cx="1886030" cy="1886030"/>
      </dsp:txXfrm>
    </dsp:sp>
    <dsp:sp modelId="{9E59EB09-5E2E-400E-B07D-B2E94471EC38}">
      <dsp:nvSpPr>
        <dsp:cNvPr id="0" name=""/>
        <dsp:cNvSpPr/>
      </dsp:nvSpPr>
      <dsp:spPr>
        <a:xfrm>
          <a:off x="1846971" y="2834466"/>
          <a:ext cx="1192315" cy="119231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100" kern="1200"/>
        </a:p>
      </dsp:txBody>
      <dsp:txXfrm>
        <a:off x="2005012" y="3290407"/>
        <a:ext cx="876233" cy="280433"/>
      </dsp:txXfrm>
    </dsp:sp>
    <dsp:sp modelId="{E21BDA4D-3694-4586-900C-FAE86D844166}">
      <dsp:nvSpPr>
        <dsp:cNvPr id="0" name=""/>
        <dsp:cNvSpPr/>
      </dsp:nvSpPr>
      <dsp:spPr>
        <a:xfrm>
          <a:off x="1107530" y="4193705"/>
          <a:ext cx="2671197" cy="2664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fi-FI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Sopeutumisella vaikutetaan ilmastonmuutoksen </a:t>
          </a:r>
          <a:r>
            <a:rPr kumimoji="0" lang="fi-FI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seurauksiin</a:t>
          </a:r>
          <a:r>
            <a:rPr kumimoji="0" lang="fi-FI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.</a:t>
          </a:r>
          <a:endParaRPr lang="fi-FI" sz="1800" kern="1200">
            <a:solidFill>
              <a:schemeClr val="bg1"/>
            </a:solidFill>
          </a:endParaRPr>
        </a:p>
      </dsp:txBody>
      <dsp:txXfrm>
        <a:off x="1498718" y="4583839"/>
        <a:ext cx="1888821" cy="1883734"/>
      </dsp:txXfrm>
    </dsp:sp>
    <dsp:sp modelId="{F28C1F58-DFBD-4ED0-8A57-4A0FDAFBD828}">
      <dsp:nvSpPr>
        <dsp:cNvPr id="0" name=""/>
        <dsp:cNvSpPr/>
      </dsp:nvSpPr>
      <dsp:spPr>
        <a:xfrm>
          <a:off x="4087085" y="3046636"/>
          <a:ext cx="653717" cy="764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400" kern="1200"/>
        </a:p>
      </dsp:txBody>
      <dsp:txXfrm>
        <a:off x="4087085" y="3199581"/>
        <a:ext cx="457602" cy="458836"/>
      </dsp:txXfrm>
    </dsp:sp>
    <dsp:sp modelId="{23D62354-2BF2-43E9-92E9-64DF5C27ED68}">
      <dsp:nvSpPr>
        <dsp:cNvPr id="0" name=""/>
        <dsp:cNvSpPr/>
      </dsp:nvSpPr>
      <dsp:spPr>
        <a:xfrm>
          <a:off x="5012157" y="1373284"/>
          <a:ext cx="4111431" cy="41114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fi-FI" sz="2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Molemmissa tavoitteena toimiva yhteiskunta, jossa ilmastonmuutoksen luomat negatiiviset vaikutukset ovat mahdollisimman pieniä ja positiivisiin mahdollisuuksiin tartutaan.</a:t>
          </a:r>
          <a:endParaRPr lang="fi-FI" sz="2100" kern="1200">
            <a:solidFill>
              <a:schemeClr val="bg1"/>
            </a:solidFill>
          </a:endParaRPr>
        </a:p>
      </dsp:txBody>
      <dsp:txXfrm>
        <a:off x="5614262" y="1975389"/>
        <a:ext cx="2907221" cy="2907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ADDE0-C327-4CA6-8149-6B174576C58D}">
      <dsp:nvSpPr>
        <dsp:cNvPr id="0" name=""/>
        <dsp:cNvSpPr/>
      </dsp:nvSpPr>
      <dsp:spPr>
        <a:xfrm>
          <a:off x="3355649" y="-205194"/>
          <a:ext cx="2880000" cy="2370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Aloitus, valmistautuminen</a:t>
          </a:r>
        </a:p>
      </dsp:txBody>
      <dsp:txXfrm>
        <a:off x="3777415" y="141957"/>
        <a:ext cx="2036468" cy="1676193"/>
      </dsp:txXfrm>
    </dsp:sp>
    <dsp:sp modelId="{19EEB921-8546-4B76-BCE3-A745E51CD4D9}">
      <dsp:nvSpPr>
        <dsp:cNvPr id="0" name=""/>
        <dsp:cNvSpPr/>
      </dsp:nvSpPr>
      <dsp:spPr>
        <a:xfrm rot="2160000">
          <a:off x="5922381" y="1539601"/>
          <a:ext cx="196202" cy="660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000" kern="1200"/>
        </a:p>
      </dsp:txBody>
      <dsp:txXfrm>
        <a:off x="5928002" y="1654440"/>
        <a:ext cx="137341" cy="396413"/>
      </dsp:txXfrm>
    </dsp:sp>
    <dsp:sp modelId="{5FD15C70-7094-491D-B2E0-5BAAA880AB6B}">
      <dsp:nvSpPr>
        <dsp:cNvPr id="0" name=""/>
        <dsp:cNvSpPr/>
      </dsp:nvSpPr>
      <dsp:spPr>
        <a:xfrm>
          <a:off x="5911916" y="1521263"/>
          <a:ext cx="2519997" cy="2370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Ilmaston-muutoksen vaikutusten tunnistaminen</a:t>
          </a:r>
        </a:p>
      </dsp:txBody>
      <dsp:txXfrm>
        <a:off x="6280961" y="1868414"/>
        <a:ext cx="1781907" cy="1676193"/>
      </dsp:txXfrm>
    </dsp:sp>
    <dsp:sp modelId="{D9D5C937-FDFA-4213-90AB-0E0B4BFD4D09}">
      <dsp:nvSpPr>
        <dsp:cNvPr id="0" name=""/>
        <dsp:cNvSpPr/>
      </dsp:nvSpPr>
      <dsp:spPr>
        <a:xfrm rot="6480000">
          <a:off x="6573953" y="3765002"/>
          <a:ext cx="293402" cy="660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000" kern="1200"/>
        </a:p>
      </dsp:txBody>
      <dsp:txXfrm rot="10800000">
        <a:off x="6631563" y="3855284"/>
        <a:ext cx="205381" cy="396413"/>
      </dsp:txXfrm>
    </dsp:sp>
    <dsp:sp modelId="{284CCE7C-8AAB-4B4E-972A-AD8C85D53058}">
      <dsp:nvSpPr>
        <dsp:cNvPr id="0" name=""/>
        <dsp:cNvSpPr/>
      </dsp:nvSpPr>
      <dsp:spPr>
        <a:xfrm>
          <a:off x="5004263" y="4314730"/>
          <a:ext cx="2519997" cy="2370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Sopeutumisen toimenpiteiden kehittäminen ja valinta</a:t>
          </a:r>
        </a:p>
      </dsp:txBody>
      <dsp:txXfrm>
        <a:off x="5373308" y="4661881"/>
        <a:ext cx="1781907" cy="1676193"/>
      </dsp:txXfrm>
    </dsp:sp>
    <dsp:sp modelId="{5B009959-C822-494C-892E-11704A39AA06}">
      <dsp:nvSpPr>
        <dsp:cNvPr id="0" name=""/>
        <dsp:cNvSpPr/>
      </dsp:nvSpPr>
      <dsp:spPr>
        <a:xfrm rot="10800000">
          <a:off x="4691342" y="5169633"/>
          <a:ext cx="221130" cy="660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000" kern="1200"/>
        </a:p>
      </dsp:txBody>
      <dsp:txXfrm rot="10800000">
        <a:off x="4757681" y="5301771"/>
        <a:ext cx="154791" cy="396413"/>
      </dsp:txXfrm>
    </dsp:sp>
    <dsp:sp modelId="{7739D2E7-FA9C-4236-B4C0-975663A6139A}">
      <dsp:nvSpPr>
        <dsp:cNvPr id="0" name=""/>
        <dsp:cNvSpPr/>
      </dsp:nvSpPr>
      <dsp:spPr>
        <a:xfrm>
          <a:off x="2067037" y="4314730"/>
          <a:ext cx="2519997" cy="2370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Toimenpiteiden toteuttaminen</a:t>
          </a:r>
        </a:p>
      </dsp:txBody>
      <dsp:txXfrm>
        <a:off x="2436082" y="4661881"/>
        <a:ext cx="1781907" cy="1676193"/>
      </dsp:txXfrm>
    </dsp:sp>
    <dsp:sp modelId="{C93E4E9F-8BA8-4328-8689-D802E69853D3}">
      <dsp:nvSpPr>
        <dsp:cNvPr id="0" name=""/>
        <dsp:cNvSpPr/>
      </dsp:nvSpPr>
      <dsp:spPr>
        <a:xfrm rot="15120000">
          <a:off x="2729074" y="3780797"/>
          <a:ext cx="293402" cy="660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000" kern="1200"/>
        </a:p>
      </dsp:txBody>
      <dsp:txXfrm rot="10800000">
        <a:off x="2786684" y="3954791"/>
        <a:ext cx="205381" cy="396413"/>
      </dsp:txXfrm>
    </dsp:sp>
    <dsp:sp modelId="{9CAEC5E7-7342-435B-A627-66B9F7E1D9EA}">
      <dsp:nvSpPr>
        <dsp:cNvPr id="0" name=""/>
        <dsp:cNvSpPr/>
      </dsp:nvSpPr>
      <dsp:spPr>
        <a:xfrm>
          <a:off x="1159385" y="1521263"/>
          <a:ext cx="2519997" cy="2370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Seuranta ja arviointi</a:t>
          </a:r>
        </a:p>
      </dsp:txBody>
      <dsp:txXfrm>
        <a:off x="1528430" y="1868414"/>
        <a:ext cx="1781907" cy="1676193"/>
      </dsp:txXfrm>
    </dsp:sp>
    <dsp:sp modelId="{6122E902-2EB9-4DBE-91DE-3115ABB431F7}">
      <dsp:nvSpPr>
        <dsp:cNvPr id="0" name=""/>
        <dsp:cNvSpPr/>
      </dsp:nvSpPr>
      <dsp:spPr>
        <a:xfrm rot="19440000">
          <a:off x="3463730" y="1546129"/>
          <a:ext cx="196202" cy="660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000" kern="1200"/>
        </a:p>
      </dsp:txBody>
      <dsp:txXfrm>
        <a:off x="3469351" y="1695566"/>
        <a:ext cx="137341" cy="396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31F15-50F9-4735-A4BD-99328BE1A890}">
      <dsp:nvSpPr>
        <dsp:cNvPr id="0" name=""/>
        <dsp:cNvSpPr/>
      </dsp:nvSpPr>
      <dsp:spPr>
        <a:xfrm>
          <a:off x="4516579" y="2767141"/>
          <a:ext cx="3257981" cy="1940718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/>
            <a:t>Ilmaston-muutoksen seurauksena Suomessa…</a:t>
          </a:r>
        </a:p>
      </dsp:txBody>
      <dsp:txXfrm>
        <a:off x="4993699" y="3051353"/>
        <a:ext cx="2303741" cy="1372294"/>
      </dsp:txXfrm>
    </dsp:sp>
    <dsp:sp modelId="{3A7C839B-BC0A-45B0-9574-CA2B95E208E3}">
      <dsp:nvSpPr>
        <dsp:cNvPr id="0" name=""/>
        <dsp:cNvSpPr/>
      </dsp:nvSpPr>
      <dsp:spPr>
        <a:xfrm rot="15977648">
          <a:off x="5908648" y="2153577"/>
          <a:ext cx="311399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000" kern="1200"/>
        </a:p>
      </dsp:txBody>
      <dsp:txXfrm rot="10800000">
        <a:off x="5958377" y="2332158"/>
        <a:ext cx="217979" cy="395906"/>
      </dsp:txXfrm>
    </dsp:sp>
    <dsp:sp modelId="{5A8CD943-0B4D-4B32-AF45-44A4C07E0D74}">
      <dsp:nvSpPr>
        <dsp:cNvPr id="0" name=""/>
        <dsp:cNvSpPr/>
      </dsp:nvSpPr>
      <dsp:spPr>
        <a:xfrm>
          <a:off x="4232646" y="241453"/>
          <a:ext cx="3498669" cy="1940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u="none" kern="1200">
              <a:solidFill>
                <a:prstClr val="white"/>
              </a:solidFill>
              <a:latin typeface="+mn-lt"/>
              <a:ea typeface="+mn-ea"/>
              <a:cs typeface="+mn-cs"/>
            </a:rPr>
            <a:t>Lumipeite ja routa vähenevät. Lauhojen ja sateisten talvien aikana maaperä on märkä ja sen kantavuus huono.</a:t>
          </a:r>
        </a:p>
      </dsp:txBody>
      <dsp:txXfrm>
        <a:off x="4745014" y="525665"/>
        <a:ext cx="2473933" cy="1372294"/>
      </dsp:txXfrm>
    </dsp:sp>
    <dsp:sp modelId="{9E18AFB7-5313-462F-BFE9-0E7444B0C7AA}">
      <dsp:nvSpPr>
        <dsp:cNvPr id="0" name=""/>
        <dsp:cNvSpPr/>
      </dsp:nvSpPr>
      <dsp:spPr>
        <a:xfrm rot="21021865">
          <a:off x="7878146" y="3078397"/>
          <a:ext cx="412676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000" kern="1200"/>
        </a:p>
      </dsp:txBody>
      <dsp:txXfrm>
        <a:off x="7879019" y="3220727"/>
        <a:ext cx="288873" cy="395906"/>
      </dsp:txXfrm>
    </dsp:sp>
    <dsp:sp modelId="{2086C18D-80A9-4281-A018-628E0D345B29}">
      <dsp:nvSpPr>
        <dsp:cNvPr id="0" name=""/>
        <dsp:cNvSpPr/>
      </dsp:nvSpPr>
      <dsp:spPr>
        <a:xfrm>
          <a:off x="8413744" y="1924621"/>
          <a:ext cx="3646513" cy="22365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u="none" kern="1200">
              <a:solidFill>
                <a:prstClr val="white"/>
              </a:solidFill>
              <a:latin typeface="+mn-lt"/>
              <a:ea typeface="+mn-ea"/>
              <a:cs typeface="+mn-cs"/>
            </a:rPr>
            <a:t>Myrskytuulissa voi tapahtua muutoksia. Myrskytuulten arvioidaan voimistuvan etenkin meri- ja rannikkoalueilla.</a:t>
          </a:r>
        </a:p>
      </dsp:txBody>
      <dsp:txXfrm>
        <a:off x="8947763" y="2252149"/>
        <a:ext cx="2578475" cy="1581447"/>
      </dsp:txXfrm>
    </dsp:sp>
    <dsp:sp modelId="{943BA87B-B21F-440D-80E7-4DE239F354DC}">
      <dsp:nvSpPr>
        <dsp:cNvPr id="0" name=""/>
        <dsp:cNvSpPr/>
      </dsp:nvSpPr>
      <dsp:spPr>
        <a:xfrm rot="8812067">
          <a:off x="4546867" y="4322034"/>
          <a:ext cx="395307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000" kern="1200"/>
        </a:p>
      </dsp:txBody>
      <dsp:txXfrm rot="10800000">
        <a:off x="4655818" y="4421593"/>
        <a:ext cx="276715" cy="395906"/>
      </dsp:txXfrm>
    </dsp:sp>
    <dsp:sp modelId="{AD12EB51-6CF5-46FB-86E2-90021F3FD6A6}">
      <dsp:nvSpPr>
        <dsp:cNvPr id="0" name=""/>
        <dsp:cNvSpPr/>
      </dsp:nvSpPr>
      <dsp:spPr>
        <a:xfrm>
          <a:off x="1094295" y="4601360"/>
          <a:ext cx="4050765" cy="22222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u="none" kern="1200">
              <a:solidFill>
                <a:prstClr val="white"/>
              </a:solidFill>
              <a:latin typeface="+mn-lt"/>
              <a:ea typeface="+mn-ea"/>
              <a:cs typeface="+mn-cs"/>
            </a:rPr>
            <a:t>Lämpötila nousee Suomessa enemmän ja nopeammin kuin maapallolla keskimäärin. Etenkin talvilämpötilat nousevat. Hellejaksot yleistyvät ja pidentyvät.</a:t>
          </a:r>
        </a:p>
      </dsp:txBody>
      <dsp:txXfrm>
        <a:off x="1687516" y="4926799"/>
        <a:ext cx="2864323" cy="1571361"/>
      </dsp:txXfrm>
    </dsp:sp>
    <dsp:sp modelId="{84C0A819-B3E2-495F-A021-B88423A2181E}">
      <dsp:nvSpPr>
        <dsp:cNvPr id="0" name=""/>
        <dsp:cNvSpPr/>
      </dsp:nvSpPr>
      <dsp:spPr>
        <a:xfrm rot="2433234">
          <a:off x="7145622" y="4415310"/>
          <a:ext cx="355208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000" kern="1200"/>
        </a:p>
      </dsp:txBody>
      <dsp:txXfrm>
        <a:off x="7158420" y="4512638"/>
        <a:ext cx="248646" cy="395906"/>
      </dsp:txXfrm>
    </dsp:sp>
    <dsp:sp modelId="{BF93B903-4017-4170-8709-1A4BC1927BFA}">
      <dsp:nvSpPr>
        <dsp:cNvPr id="0" name=""/>
        <dsp:cNvSpPr/>
      </dsp:nvSpPr>
      <dsp:spPr>
        <a:xfrm>
          <a:off x="6895454" y="4769301"/>
          <a:ext cx="3355172" cy="20908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u="none" kern="1200">
              <a:solidFill>
                <a:prstClr val="white"/>
              </a:solidFill>
              <a:latin typeface="+mn-lt"/>
              <a:ea typeface="+mn-ea"/>
              <a:cs typeface="+mn-cs"/>
            </a:rPr>
            <a:t>Itämeren pinnankorkeus nousee ja jääpeite supistuu.</a:t>
          </a:r>
        </a:p>
      </dsp:txBody>
      <dsp:txXfrm>
        <a:off x="7386808" y="5075493"/>
        <a:ext cx="2372464" cy="1478429"/>
      </dsp:txXfrm>
    </dsp:sp>
    <dsp:sp modelId="{73DA5F4D-732D-4923-A1C2-20C36CCE4E0F}">
      <dsp:nvSpPr>
        <dsp:cNvPr id="0" name=""/>
        <dsp:cNvSpPr/>
      </dsp:nvSpPr>
      <dsp:spPr>
        <a:xfrm rot="11785933">
          <a:off x="4222711" y="2890033"/>
          <a:ext cx="336063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000" kern="1200"/>
        </a:p>
      </dsp:txBody>
      <dsp:txXfrm rot="10800000">
        <a:off x="4321471" y="3036262"/>
        <a:ext cx="235244" cy="395906"/>
      </dsp:txXfrm>
    </dsp:sp>
    <dsp:sp modelId="{DB7678A6-AB45-4A53-A211-18FFF6385B2A}">
      <dsp:nvSpPr>
        <dsp:cNvPr id="0" name=""/>
        <dsp:cNvSpPr/>
      </dsp:nvSpPr>
      <dsp:spPr>
        <a:xfrm>
          <a:off x="300265" y="1435018"/>
          <a:ext cx="3990991" cy="233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u="none" kern="1200"/>
            <a:t>Sademäärät kasvavat etenkin talvella. Rankkasateet lisääntyvät kesällä.</a:t>
          </a:r>
        </a:p>
      </dsp:txBody>
      <dsp:txXfrm>
        <a:off x="884732" y="1776845"/>
        <a:ext cx="2822057" cy="1650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699D9-3797-493C-A1A1-8AD1A38AACE7}" type="datetimeFigureOut">
              <a:rPr lang="fi-FI" smtClean="0"/>
              <a:t>28.4.2021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EEDB9-2DD8-4B9E-A387-1FC10C60E9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44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2EA84-B6AD-411C-A77C-DDE94FB909F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3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F5B50-61CC-4911-A090-0C9FC62FEAD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997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EEDB9-2DD8-4B9E-A387-1FC10C60E9CA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073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0" i="0">
              <a:solidFill>
                <a:srgbClr val="000000"/>
              </a:solidFill>
              <a:effectLst/>
              <a:latin typeface="open_sansregular"/>
            </a:endParaRPr>
          </a:p>
          <a:p>
            <a:r>
              <a:rPr lang="fi-FI"/>
              <a:t>http://ely.maps.arcgis.com/apps/MapJournal/index.html?appid=3438d0d6582a460ebc5648d78c2da9f9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2EA84-B6AD-411C-A77C-DDE94FB909F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286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F5B50-61CC-4911-A090-0C9FC62FEAD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801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0" i="0">
              <a:solidFill>
                <a:srgbClr val="000000"/>
              </a:solidFill>
              <a:effectLst/>
              <a:latin typeface="open_sansregular"/>
            </a:endParaRPr>
          </a:p>
          <a:p>
            <a:r>
              <a:rPr lang="fi-FI"/>
              <a:t>http://ely.maps.arcgis.com/apps/MapJournal/index.html?appid=3438d0d6582a460ebc5648d78c2da9f9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2EA84-B6AD-411C-A77C-DDE94FB909F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193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EEDB9-2DD8-4B9E-A387-1FC10C60E9CA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631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EEDB9-2DD8-4B9E-A387-1FC10C60E9CA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985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EEDB9-2DD8-4B9E-A387-1FC10C60E9C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556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EEDB9-2DD8-4B9E-A387-1FC10C60E9C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6194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EEDB9-2DD8-4B9E-A387-1FC10C60E9C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6906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EEDB9-2DD8-4B9E-A387-1FC10C60E9C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48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0" i="0">
              <a:solidFill>
                <a:srgbClr val="000000"/>
              </a:solidFill>
              <a:effectLst/>
              <a:latin typeface="open_sansregular"/>
            </a:endParaRPr>
          </a:p>
          <a:p>
            <a:r>
              <a:rPr lang="fi-FI"/>
              <a:t>http://ely.maps.arcgis.com/apps/MapJournal/index.html?appid=3438d0d6582a460ebc5648d78c2da9f9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2EA84-B6AD-411C-A77C-DDE94FB909F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66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F5B50-61CC-4911-A090-0C9FC62FEAD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92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0" i="0">
              <a:solidFill>
                <a:srgbClr val="000000"/>
              </a:solidFill>
              <a:effectLst/>
              <a:latin typeface="open_sansregular"/>
            </a:endParaRPr>
          </a:p>
          <a:p>
            <a:r>
              <a:rPr lang="fi-FI"/>
              <a:t>http://ely.maps.arcgis.com/apps/MapJournal/index.html?appid=3438d0d6582a460ebc5648d78c2da9f9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2EA84-B6AD-411C-A77C-DDE94FB909F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92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F5B50-61CC-4911-A090-0C9FC62FEAD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67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F17-9411-A74E-A570-C2E376290F19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030846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CDB-2001-5E46-80DD-17DF42406978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5674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795928"/>
      </p:ext>
    </p:extLst>
  </p:cSld>
  <p:clrMapOvr>
    <a:masterClrMapping/>
  </p:clrMapOvr>
  <p:hf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2564904"/>
            <a:ext cx="11164821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8237656"/>
      </p:ext>
    </p:extLst>
  </p:cSld>
  <p:clrMapOvr>
    <a:masterClrMapping/>
  </p:clrMapOvr>
  <p:hf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988841"/>
            <a:ext cx="567283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988841"/>
            <a:ext cx="5664629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8523732"/>
      </p:ext>
    </p:extLst>
  </p:cSld>
  <p:clrMapOvr>
    <a:masterClrMapping/>
  </p:clrMapOvr>
  <p:hf hd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360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60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5"/>
          </p:nvPr>
        </p:nvSpPr>
        <p:spPr>
          <a:xfrm>
            <a:off x="6192011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600" baseline="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27439053"/>
      </p:ext>
    </p:extLst>
  </p:cSld>
  <p:clrMapOvr>
    <a:masterClrMapping/>
  </p:clrMapOvr>
  <p:hf hd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0" y="404665"/>
            <a:ext cx="576064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2000"/>
            </a:lvl5pPr>
            <a:lvl6pPr>
              <a:buClr>
                <a:schemeClr val="accent1"/>
              </a:buClr>
              <a:defRPr sz="2000"/>
            </a:lvl6pPr>
            <a:lvl7pPr>
              <a:buClr>
                <a:schemeClr val="accent1"/>
              </a:buClr>
              <a:defRPr sz="2000"/>
            </a:lvl7pPr>
            <a:lvl8pPr>
              <a:buClr>
                <a:schemeClr val="accent1"/>
              </a:buClr>
              <a:defRPr sz="2000"/>
            </a:lvl8pPr>
            <a:lvl9pPr>
              <a:buClr>
                <a:schemeClr val="accent1"/>
              </a:buCl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2922145"/>
      </p:ext>
    </p:extLst>
  </p:cSld>
  <p:clrMapOvr>
    <a:masterClrMapping/>
  </p:clrMapOvr>
  <p:hf hd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57163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6680-747A-E547-B244-C48582052440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6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998" y="1907722"/>
            <a:ext cx="6616700" cy="17399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26100" y="3757613"/>
            <a:ext cx="5715000" cy="1797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5880990B-2DF8-7D4C-863A-41295D378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278563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9D09E47-ED84-1440-B542-535EF1E55ECB}" type="datetime1">
              <a:rPr lang="fi-FI" smtClean="0"/>
              <a:t>28.4.2021</a:t>
            </a:fld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1ECF05C0-05BB-1547-88CD-599C7F3A7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31FA9BF8-E4D5-F34D-BEBC-DAF69BBC1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278563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</a:p>
        </p:txBody>
      </p:sp>
    </p:spTree>
    <p:extLst>
      <p:ext uri="{BB962C8B-B14F-4D97-AF65-F5344CB8AC3E}">
        <p14:creationId xmlns:p14="http://schemas.microsoft.com/office/powerpoint/2010/main" val="3856678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430" y="5844946"/>
            <a:ext cx="3175340" cy="834974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EACCD4E2-38C8-674D-BD36-A983BAFFA2B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95997" y="998590"/>
            <a:ext cx="6169747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5FEC1AB-9B6F-C847-890B-E0D52B1EAF01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42900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6E23A04-979E-BF47-814A-DF93C8FD3A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11084" y="3736663"/>
            <a:ext cx="6156552" cy="19854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42278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9" y="143925"/>
            <a:ext cx="2898074" cy="762066"/>
          </a:xfrm>
          <a:prstGeom prst="rect">
            <a:avLst/>
          </a:prstGeom>
          <a:effectLst/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19332" y="756850"/>
            <a:ext cx="6311686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15B0866-1F49-8C45-8297-F576612F51F4}"/>
              </a:ext>
            </a:extLst>
          </p:cNvPr>
          <p:cNvCxnSpPr>
            <a:cxnSpLocks/>
          </p:cNvCxnSpPr>
          <p:nvPr userDrawn="1"/>
        </p:nvCxnSpPr>
        <p:spPr>
          <a:xfrm>
            <a:off x="5142670" y="318726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C7C1B810-75B5-AE49-8B65-F8BAC809D42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034418" y="3494924"/>
            <a:ext cx="6296599" cy="10087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3851390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-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AA6B2A-6A76-2D4D-9164-11F14E8F3508}" type="datetime1">
              <a:rPr lang="fi-FI" smtClean="0"/>
              <a:pPr/>
              <a:t>28.4.2021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D5A7B7C-E81B-4E4D-BB27-E9495BA74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58222"/>
            <a:ext cx="12192000" cy="1325563"/>
          </a:xfrm>
          <a:effectLst>
            <a:outerShdw blurRad="203200" dir="5400000" algn="ctr" rotWithShape="0">
              <a:srgbClr val="12346C"/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tähän kiitosteksti</a:t>
            </a:r>
          </a:p>
        </p:txBody>
      </p:sp>
    </p:spTree>
    <p:extLst>
      <p:ext uri="{BB962C8B-B14F-4D97-AF65-F5344CB8AC3E}">
        <p14:creationId xmlns:p14="http://schemas.microsoft.com/office/powerpoint/2010/main" val="3297013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65772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998" y="1907722"/>
            <a:ext cx="6616700" cy="17399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26100" y="3757613"/>
            <a:ext cx="5715000" cy="1797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5880990B-2DF8-7D4C-863A-41295D378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278563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9D09E47-ED84-1440-B542-535EF1E55ECB}" type="datetime1">
              <a:rPr lang="fi-FI" smtClean="0"/>
              <a:t>28.4.2021</a:t>
            </a:fld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1ECF05C0-05BB-1547-88CD-599C7F3A7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31FA9BF8-E4D5-F34D-BEBC-DAF69BBC1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278563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</a:p>
        </p:txBody>
      </p:sp>
    </p:spTree>
    <p:extLst>
      <p:ext uri="{BB962C8B-B14F-4D97-AF65-F5344CB8AC3E}">
        <p14:creationId xmlns:p14="http://schemas.microsoft.com/office/powerpoint/2010/main" val="1808353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430" y="5844946"/>
            <a:ext cx="3175340" cy="834974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EACCD4E2-38C8-674D-BD36-A983BAFFA2B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95997" y="998590"/>
            <a:ext cx="6169747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5FEC1AB-9B6F-C847-890B-E0D52B1EAF01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42900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6E23A04-979E-BF47-814A-DF93C8FD3A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11084" y="3736663"/>
            <a:ext cx="6156552" cy="19854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1424480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9" y="143925"/>
            <a:ext cx="2898074" cy="762066"/>
          </a:xfrm>
          <a:prstGeom prst="rect">
            <a:avLst/>
          </a:prstGeom>
          <a:effectLst/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19332" y="756850"/>
            <a:ext cx="6311686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15B0866-1F49-8C45-8297-F576612F51F4}"/>
              </a:ext>
            </a:extLst>
          </p:cNvPr>
          <p:cNvCxnSpPr>
            <a:cxnSpLocks/>
          </p:cNvCxnSpPr>
          <p:nvPr userDrawn="1"/>
        </p:nvCxnSpPr>
        <p:spPr>
          <a:xfrm>
            <a:off x="5142670" y="318726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C7C1B810-75B5-AE49-8B65-F8BAC809D42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034418" y="3494924"/>
            <a:ext cx="6296599" cy="10087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22258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809-4BBA-FB47-8F6B-2E4C3BBEC8E1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3094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1052195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1825625"/>
            <a:ext cx="10521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B517050-4F3B-C047-A78A-618684D7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809-4BBA-FB47-8F6B-2E4C3BBEC8E1}" type="datetime1">
              <a:rPr lang="fi-FI" smtClean="0"/>
              <a:t>28.4.2021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EEAFEC-E7DF-874B-A8BF-52E92B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1A5C3D4D-B804-1040-98F3-7F5276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8195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kuvasuika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87439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1825625"/>
            <a:ext cx="8743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B517050-4F3B-C047-A78A-618684D7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008" y="6171403"/>
            <a:ext cx="857250" cy="365125"/>
          </a:xfrm>
        </p:spPr>
        <p:txBody>
          <a:bodyPr/>
          <a:lstStyle/>
          <a:p>
            <a:fld id="{4862A799-5F24-5C47-A369-B670D9CB6341}" type="datetime1">
              <a:rPr lang="fi-FI" smtClean="0"/>
              <a:t>28.4.2021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EEAFEC-E7DF-874B-A8BF-52E92B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67" y="6171403"/>
            <a:ext cx="4673140" cy="365125"/>
          </a:xfrm>
        </p:spPr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1A5C3D4D-B804-1040-98F3-7F5276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3407" y="6171403"/>
            <a:ext cx="666751" cy="365125"/>
          </a:xfrm>
        </p:spPr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C62B113-2EFD-FA4F-85CE-6294F874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EEAD9B4-32D4-9C4A-9A65-89B063141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500" y="0"/>
            <a:ext cx="234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17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kuvasuika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87439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1825625"/>
            <a:ext cx="8743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C62B113-2EFD-FA4F-85CE-6294F874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480AAB2-60F5-444B-8E95-D2C48BD47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500" y="0"/>
            <a:ext cx="2349500" cy="6858000"/>
          </a:xfrm>
          <a:prstGeom prst="rect">
            <a:avLst/>
          </a:prstGeom>
        </p:spPr>
      </p:pic>
      <p:sp>
        <p:nvSpPr>
          <p:cNvPr id="9" name="Päivämäärän paikkamerkki 13">
            <a:extLst>
              <a:ext uri="{FF2B5EF4-FFF2-40B4-BE49-F238E27FC236}">
                <a16:creationId xmlns:a16="http://schemas.microsoft.com/office/drawing/2014/main" id="{377260D9-1E80-B146-BD77-E728B4A8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008" y="6171403"/>
            <a:ext cx="857250" cy="365125"/>
          </a:xfrm>
        </p:spPr>
        <p:txBody>
          <a:bodyPr/>
          <a:lstStyle/>
          <a:p>
            <a:fld id="{4862A799-5F24-5C47-A369-B670D9CB6341}" type="datetime1">
              <a:rPr lang="fi-FI" smtClean="0"/>
              <a:t>28.4.2021</a:t>
            </a:fld>
            <a:endParaRPr lang="fi-FI"/>
          </a:p>
        </p:txBody>
      </p:sp>
      <p:sp>
        <p:nvSpPr>
          <p:cNvPr id="11" name="Alatunnisteen paikkamerkki 14">
            <a:extLst>
              <a:ext uri="{FF2B5EF4-FFF2-40B4-BE49-F238E27FC236}">
                <a16:creationId xmlns:a16="http://schemas.microsoft.com/office/drawing/2014/main" id="{540252B0-2202-9B4C-AC78-C8EDFF40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67" y="6171403"/>
            <a:ext cx="4673140" cy="365125"/>
          </a:xfrm>
        </p:spPr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2" name="Dian numeron paikkamerkki 15">
            <a:extLst>
              <a:ext uri="{FF2B5EF4-FFF2-40B4-BE49-F238E27FC236}">
                <a16:creationId xmlns:a16="http://schemas.microsoft.com/office/drawing/2014/main" id="{5332A496-83BD-2646-9212-3BDB8185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3407" y="6171403"/>
            <a:ext cx="666751" cy="365125"/>
          </a:xfrm>
        </p:spPr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613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64397"/>
            <a:ext cx="10515600" cy="2058024"/>
          </a:xfrm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74816"/>
            <a:ext cx="10515600" cy="189726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9B02B7B0-D788-F347-805C-6C4481348C05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44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1553"/>
            <a:ext cx="10515600" cy="1943724"/>
          </a:xfrm>
          <a:effectLst/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54702"/>
            <a:ext cx="10515600" cy="156179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BB8986C8-A071-3F48-9184-336E81C5EF1B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674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64397"/>
            <a:ext cx="10515600" cy="2058024"/>
          </a:xfrm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74816"/>
            <a:ext cx="10515600" cy="189726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9B02B7B0-D788-F347-805C-6C4481348C05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345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1553"/>
            <a:ext cx="10515600" cy="1943724"/>
          </a:xfrm>
          <a:effectLst/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54702"/>
            <a:ext cx="10515600" cy="156179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BB8986C8-A071-3F48-9184-336E81C5EF1B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475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C5E76F-1694-7242-8552-D2A4EC57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C0786A-21DD-D54D-BE7E-EE3CAA01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48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BF142D-887D-364F-B6E5-A22295DCF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48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CF05DAF7-765C-AA49-ADAB-09401FC0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EB1-1368-884D-9E57-0FADA1F8AB87}" type="datetime1">
              <a:rPr lang="fi-FI" smtClean="0"/>
              <a:t>28.4.2021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C172261-910D-BD4B-AA2F-387BDCC6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F91BB72-F917-134D-BB72-F5F5B278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69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7E547-E16F-314D-A380-57E01214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81E144-6C28-AD4F-956A-78B27CCAB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A6ACC3-740D-7D4C-B803-A44EE7D22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18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EA82D3F-7E45-9C4A-889A-57995B655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0481F27-E760-EF49-A4D6-C933A54C0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18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6BAA32D-6297-BD46-9960-703BC39D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BF85-6982-2B4C-8EF9-3CC5043EC92B}" type="datetime1">
              <a:rPr lang="fi-FI" smtClean="0"/>
              <a:t>28.4.2021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B2A6D1A-2B84-0044-94A7-E5F41446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FFB929-98BD-024A-AFB3-9917EFA7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999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FC0550-1FE7-FD4C-BAA2-D411D11A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C2F6AE-E9F6-384B-AB3E-8B086E28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C727-43D5-2642-9E0D-C5FA1C6072B0}" type="datetime1">
              <a:rPr lang="fi-FI" smtClean="0"/>
              <a:t>28.4.2021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5D247C-D0AE-3B4B-98B3-076E9813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69A78D-90C3-E34B-93C3-AA030F48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79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F17-9411-A74E-A570-C2E376290F19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85271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6B2A-6A76-2D4D-9164-11F14E8F3508}" type="datetime1">
              <a:rPr lang="fi-FI" smtClean="0"/>
              <a:t>28.4.2021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8464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AA6B2A-6A76-2D4D-9164-11F14E8F3508}" type="datetime1">
              <a:rPr lang="fi-FI" smtClean="0"/>
              <a:pPr/>
              <a:t>28.4.2021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D5A7B7C-E81B-4E4D-BB27-E9495BA74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58222"/>
            <a:ext cx="12192000" cy="1325563"/>
          </a:xfrm>
          <a:effectLst>
            <a:outerShdw blurRad="203200" dir="5400000" algn="ctr" rotWithShape="0">
              <a:srgbClr val="12346C"/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tähän kiitosteksti</a:t>
            </a:r>
          </a:p>
        </p:txBody>
      </p:sp>
    </p:spTree>
    <p:extLst>
      <p:ext uri="{BB962C8B-B14F-4D97-AF65-F5344CB8AC3E}">
        <p14:creationId xmlns:p14="http://schemas.microsoft.com/office/powerpoint/2010/main" val="1121699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-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AA6B2A-6A76-2D4D-9164-11F14E8F3508}" type="datetime1">
              <a:rPr lang="fi-FI" smtClean="0"/>
              <a:pPr/>
              <a:t>28.4.2021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D5A7B7C-E81B-4E4D-BB27-E9495BA74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58222"/>
            <a:ext cx="12192000" cy="1325563"/>
          </a:xfrm>
          <a:effectLst>
            <a:outerShdw blurRad="203200" dir="5400000" algn="ctr" rotWithShape="0">
              <a:srgbClr val="12346C"/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tähän kiitosteksti</a:t>
            </a:r>
          </a:p>
        </p:txBody>
      </p:sp>
    </p:spTree>
    <p:extLst>
      <p:ext uri="{BB962C8B-B14F-4D97-AF65-F5344CB8AC3E}">
        <p14:creationId xmlns:p14="http://schemas.microsoft.com/office/powerpoint/2010/main" val="500187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B7108F-143E-4440-8F0D-1E45DAB3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E66197-EC9A-8C44-90D2-BFB22FEF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DF74A5D-4771-A343-BFFA-62FDE3A50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0E6731-0950-524D-B024-33323F8B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E00E-D0C3-EA41-BA8E-9F2239380562}" type="datetime1">
              <a:rPr lang="fi-FI" smtClean="0"/>
              <a:t>28.4.2021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F1B5B2-9D9E-444C-A93D-BEC1AF32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3291E9-B0A3-1E48-ADDD-23522E22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9549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9F6410-A4E8-F843-BEFC-79BDC8AE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4749C22-42C9-2843-9607-285BF7401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2967979-334A-644B-9C98-1F86A309B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12079E-CAF0-284D-A6E5-C915F0F2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C398-DFFB-2E4C-999A-7431C2851EA3}" type="datetime1">
              <a:rPr lang="fi-FI" smtClean="0"/>
              <a:t>28.4.2021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1E663A-672C-864D-8B4B-020F5696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3344B3-A37A-2643-978C-C359FA84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780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8A13B-B4DB-4B42-9572-71077103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4BEFA9A-FCC8-8143-B40B-3A77A0240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06ED86-405E-5D4E-825C-87F6E408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CDB-2001-5E46-80DD-17DF42406978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02632D-A670-4143-B6B3-399FB92C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C3B0FD-62F7-EA45-B0A6-BF46A558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385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4FC6C8E-F0C0-B549-9CF0-FFEBC0F52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EB2CD57-B80D-8E4A-9DD4-8C94DA9E5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31583-CC19-DF41-9CFD-6AD1350D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6680-747A-E547-B244-C48582052440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E4D4AA-637E-924E-827A-217BDF39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5E38D9-F6A3-374A-824D-AFA88DF3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336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346" y="4005368"/>
            <a:ext cx="161965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38561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17.2.2021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Katriina Virtanen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3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17.2.2021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EB1-1368-884D-9E57-0FADA1F8AB87}" type="datetime1">
              <a:rPr lang="fi-FI" smtClean="0"/>
              <a:t>28.4.2021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146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17.2.2021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5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17.2.2021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17.2.2021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91205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5662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4823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321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34612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9016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13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40995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BF85-6982-2B4C-8EF9-3CC5043EC92B}" type="datetime1">
              <a:rPr lang="fi-FI" smtClean="0"/>
              <a:t>28.4.2021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611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1233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38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5261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14849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489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8514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9755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72803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4380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9937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C727-43D5-2642-9E0D-C5FA1C6072B0}" type="datetime1">
              <a:rPr lang="fi-FI" smtClean="0"/>
              <a:t>28.4.2021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23989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7404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475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5102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01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79111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97442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9"/>
          <p:cNvSpPr/>
          <p:nvPr userDrawn="1"/>
        </p:nvSpPr>
        <p:spPr>
          <a:xfrm>
            <a:off x="0" y="981075"/>
            <a:ext cx="1221668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2744924"/>
            <a:ext cx="6984777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91444" y="6417332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29.9.2020</a:t>
            </a:r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021288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Virtanen Katriina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091444" y="4582800"/>
            <a:ext cx="6984777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2336331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6B2A-6A76-2D4D-9164-11F14E8F3508}" type="datetime1">
              <a:rPr lang="fi-FI" smtClean="0"/>
              <a:t>28.4.2021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5698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5" y="6376243"/>
            <a:ext cx="9325036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43980734"/>
      </p:ext>
    </p:extLst>
  </p:cSld>
  <p:clrMapOvr>
    <a:masterClrMapping/>
  </p:clrMapOvr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1268760"/>
            <a:ext cx="9330377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9268" y="6376243"/>
            <a:ext cx="9327212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68509" y="147396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 descr="VipuvoimaaEU_2014_2020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136" y="188640"/>
            <a:ext cx="1049332" cy="742796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0911461"/>
      </p:ext>
    </p:extLst>
  </p:cSld>
  <p:clrMapOvr>
    <a:masterClrMapping/>
  </p:clrMapOvr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587655"/>
            <a:ext cx="9330377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330377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68157868"/>
      </p:ext>
    </p:extLst>
  </p:cSld>
  <p:clrMapOvr>
    <a:masterClrMapping/>
  </p:clrMapOvr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1442" y="1989181"/>
            <a:ext cx="9289034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1444" y="3825044"/>
            <a:ext cx="928903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289032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3798504"/>
      </p:ext>
    </p:extLst>
  </p:cSld>
  <p:clrMapOvr>
    <a:masterClrMapping/>
  </p:clrMapOvr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5" y="1268760"/>
            <a:ext cx="9325036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477249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2291172"/>
      </p:ext>
    </p:extLst>
  </p:cSld>
  <p:clrMapOvr>
    <a:masterClrMapping/>
  </p:clrMapOvr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0956540" y="0"/>
            <a:ext cx="12354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3"/>
          <a:stretch/>
        </p:blipFill>
        <p:spPr>
          <a:xfrm>
            <a:off x="10956540" y="2960948"/>
            <a:ext cx="1225485" cy="3735478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5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3539177"/>
      </p:ext>
    </p:extLst>
  </p:cSld>
  <p:clrMapOvr>
    <a:masterClrMapping/>
  </p:clrMapOvr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346" y="4005368"/>
            <a:ext cx="161965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35172"/>
      </p:ext>
    </p:extLst>
  </p:cSld>
  <p:clrMapOvr>
    <a:masterClrMapping/>
  </p:clrMapOvr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732404" y="0"/>
            <a:ext cx="244827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6" y="1267841"/>
            <a:ext cx="824491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249436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824491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89028876"/>
      </p:ext>
    </p:extLst>
  </p:cSld>
  <p:clrMapOvr>
    <a:masterClrMapping/>
  </p:clrMapOvr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4" y="4947046"/>
            <a:ext cx="883298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91443" y="1268760"/>
            <a:ext cx="8832981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91444" y="5511354"/>
            <a:ext cx="88329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9447129"/>
      </p:ext>
    </p:extLst>
  </p:cSld>
  <p:clrMapOvr>
    <a:masterClrMapping/>
  </p:clrMapOvr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567428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E00E-D0C3-EA41-BA8E-9F2239380562}" type="datetime1">
              <a:rPr lang="fi-FI" smtClean="0"/>
              <a:t>28.4.2021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6108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2564904"/>
            <a:ext cx="11164821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22885"/>
      </p:ext>
    </p:extLst>
  </p:cSld>
  <p:clrMapOvr>
    <a:masterClrMapping/>
  </p:clrMapOvr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988841"/>
            <a:ext cx="567283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988841"/>
            <a:ext cx="5664629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296416"/>
      </p:ext>
    </p:extLst>
  </p:cSld>
  <p:clrMapOvr>
    <a:masterClrMapping/>
  </p:clrMapOvr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360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60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5"/>
          </p:nvPr>
        </p:nvSpPr>
        <p:spPr>
          <a:xfrm>
            <a:off x="6192011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1600" baseline="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25410900"/>
      </p:ext>
    </p:extLst>
  </p:cSld>
  <p:clrMapOvr>
    <a:masterClrMapping/>
  </p:clrMapOvr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0" y="404665"/>
            <a:ext cx="576064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2"/>
              </a:buClr>
              <a:defRPr sz="2000"/>
            </a:lvl5pPr>
            <a:lvl6pPr>
              <a:buClr>
                <a:schemeClr val="accent1"/>
              </a:buClr>
              <a:defRPr sz="2000"/>
            </a:lvl6pPr>
            <a:lvl7pPr>
              <a:buClr>
                <a:schemeClr val="accent1"/>
              </a:buClr>
              <a:defRPr sz="2000"/>
            </a:lvl7pPr>
            <a:lvl8pPr>
              <a:buClr>
                <a:schemeClr val="accent1"/>
              </a:buClr>
              <a:defRPr sz="2000"/>
            </a:lvl8pPr>
            <a:lvl9pPr>
              <a:buClr>
                <a:schemeClr val="accent1"/>
              </a:buCl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363545"/>
      </p:ext>
    </p:extLst>
  </p:cSld>
  <p:clrMapOvr>
    <a:masterClrMapping/>
  </p:clrMapOvr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Virtanen Katriina</a:t>
            </a: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237425"/>
      </p:ext>
    </p:extLst>
  </p:cSld>
  <p:clrMapOvr>
    <a:masterClrMapping/>
  </p:clrMapOvr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998" y="1907722"/>
            <a:ext cx="6616700" cy="17399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26100" y="3757613"/>
            <a:ext cx="5715000" cy="179773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5880990B-2DF8-7D4C-863A-41295D378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278563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9D09E47-ED84-1440-B542-535EF1E55ECB}" type="datetime1">
              <a:rPr lang="fi-FI" smtClean="0"/>
              <a:t>28.4.2021</a:t>
            </a:fld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1ECF05C0-05BB-1547-88CD-599C7F3A7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31FA9BF8-E4D5-F34D-BEBC-DAF69BBC1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278563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</a:p>
        </p:txBody>
      </p:sp>
    </p:spTree>
    <p:extLst>
      <p:ext uri="{BB962C8B-B14F-4D97-AF65-F5344CB8AC3E}">
        <p14:creationId xmlns:p14="http://schemas.microsoft.com/office/powerpoint/2010/main" val="21359582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430" y="5844946"/>
            <a:ext cx="3175340" cy="834974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EACCD4E2-38C8-674D-BD36-A983BAFFA2B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95997" y="998590"/>
            <a:ext cx="6169747" cy="22592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5FEC1AB-9B6F-C847-890B-E0D52B1EAF01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42900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6E23A04-979E-BF47-814A-DF93C8FD3A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11084" y="3736663"/>
            <a:ext cx="6156552" cy="1985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39509778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9" y="143925"/>
            <a:ext cx="2898074" cy="762066"/>
          </a:xfrm>
          <a:prstGeom prst="rect">
            <a:avLst/>
          </a:prstGeom>
          <a:effectLst/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19332" y="756850"/>
            <a:ext cx="6311686" cy="22592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15B0866-1F49-8C45-8297-F576612F51F4}"/>
              </a:ext>
            </a:extLst>
          </p:cNvPr>
          <p:cNvCxnSpPr>
            <a:cxnSpLocks/>
          </p:cNvCxnSpPr>
          <p:nvPr userDrawn="1"/>
        </p:nvCxnSpPr>
        <p:spPr>
          <a:xfrm>
            <a:off x="5142670" y="318726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C7C1B810-75B5-AE49-8B65-F8BAC809D42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034418" y="3494924"/>
            <a:ext cx="6296599" cy="10087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32928944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-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AA6B2A-6A76-2D4D-9164-11F14E8F3508}" type="datetime1">
              <a:rPr lang="fi-FI" smtClean="0"/>
              <a:pPr/>
              <a:t>28.4.2021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D5A7B7C-E81B-4E4D-BB27-E9495BA74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58222"/>
            <a:ext cx="12192000" cy="1325563"/>
          </a:xfrm>
          <a:prstGeom prst="rect">
            <a:avLst/>
          </a:prstGeom>
          <a:effectLst>
            <a:outerShdw blurRad="203200" dir="5400000" algn="ctr" rotWithShape="0">
              <a:srgbClr val="12346C"/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tähän kiitosteksti</a:t>
            </a:r>
          </a:p>
        </p:txBody>
      </p:sp>
    </p:spTree>
    <p:extLst>
      <p:ext uri="{BB962C8B-B14F-4D97-AF65-F5344CB8AC3E}">
        <p14:creationId xmlns:p14="http://schemas.microsoft.com/office/powerpoint/2010/main" val="30622360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Kerkkä Valeria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346" y="4005368"/>
            <a:ext cx="161965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207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C398-DFFB-2E4C-999A-7431C2851EA3}" type="datetime1">
              <a:rPr lang="fi-FI" smtClean="0"/>
              <a:t>28.4.2021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0654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9"/>
          <p:cNvSpPr/>
          <p:nvPr userDrawn="1"/>
        </p:nvSpPr>
        <p:spPr>
          <a:xfrm>
            <a:off x="0" y="981075"/>
            <a:ext cx="1221668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4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2744924"/>
            <a:ext cx="6984777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91444" y="6417332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27.8.2019</a:t>
            </a:r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021288"/>
            <a:ext cx="6984777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Kerkkä Valeria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091444" y="4582800"/>
            <a:ext cx="6984777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191279541"/>
      </p:ext>
    </p:extLst>
  </p:cSld>
  <p:clrMapOvr>
    <a:masterClrMapping/>
  </p:clrMapOvr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5" y="6376243"/>
            <a:ext cx="9325036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89300569"/>
      </p:ext>
    </p:extLst>
  </p:cSld>
  <p:clrMapOvr>
    <a:masterClrMapping/>
  </p:clrMapOvr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1268760"/>
            <a:ext cx="9330377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9268" y="6376243"/>
            <a:ext cx="9327212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68509" y="147396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 descr="VipuvoimaaEU_2014_2020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136" y="188640"/>
            <a:ext cx="1049332" cy="742796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48718338"/>
      </p:ext>
    </p:extLst>
  </p:cSld>
  <p:clrMapOvr>
    <a:masterClrMapping/>
  </p:clrMapOvr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587655"/>
            <a:ext cx="9330377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330377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23860789"/>
      </p:ext>
    </p:extLst>
  </p:cSld>
  <p:clrMapOvr>
    <a:masterClrMapping/>
  </p:clrMapOvr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1442" y="1989181"/>
            <a:ext cx="9289034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1444" y="3825044"/>
            <a:ext cx="928903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289032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7575311"/>
      </p:ext>
    </p:extLst>
  </p:cSld>
  <p:clrMapOvr>
    <a:masterClrMapping/>
  </p:clrMapOvr>
  <p:hf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5" y="1268760"/>
            <a:ext cx="9325036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477249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200413"/>
      </p:ext>
    </p:extLst>
  </p:cSld>
  <p:clrMapOvr>
    <a:masterClrMapping/>
  </p:clrMapOvr>
  <p:hf hd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0956540" y="0"/>
            <a:ext cx="12354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3"/>
          <a:stretch/>
        </p:blipFill>
        <p:spPr>
          <a:xfrm>
            <a:off x="10956540" y="2960948"/>
            <a:ext cx="1225485" cy="3735478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5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55663631"/>
      </p:ext>
    </p:extLst>
  </p:cSld>
  <p:clrMapOvr>
    <a:masterClrMapping/>
  </p:clrMapOvr>
  <p:hf hd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346" y="4005368"/>
            <a:ext cx="161965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0755"/>
      </p:ext>
    </p:extLst>
  </p:cSld>
  <p:clrMapOvr>
    <a:masterClrMapping/>
  </p:clrMapOvr>
  <p:hf hd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732404" y="0"/>
            <a:ext cx="244827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6" y="1267841"/>
            <a:ext cx="824491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249436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824491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58614739"/>
      </p:ext>
    </p:extLst>
  </p:cSld>
  <p:clrMapOvr>
    <a:masterClrMapping/>
  </p:clrMapOvr>
  <p:hf hd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4" y="4947046"/>
            <a:ext cx="883298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91443" y="1268760"/>
            <a:ext cx="8832981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91444" y="5511354"/>
            <a:ext cx="88329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Kerkkä Valeria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21423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image" Target="../media/image14.pn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image" Target="../media/image16.jpeg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image" Target="../media/image16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F17-9411-A74E-A570-C2E376290F19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8DD916-D489-4756-9DCC-63EBDBB5A07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825" y="5915618"/>
            <a:ext cx="2381940" cy="737442"/>
          </a:xfrm>
          <a:prstGeom prst="rect">
            <a:avLst/>
          </a:prstGeom>
          <a:effectLst>
            <a:glow rad="254000">
              <a:schemeClr val="bg1">
                <a:alpha val="3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4238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68" r:id="rId7"/>
    <p:sldLayoutId id="2147483769" r:id="rId8"/>
    <p:sldLayoutId id="2147483669" r:id="rId9"/>
    <p:sldLayoutId id="2147483670" r:id="rId10"/>
    <p:sldLayoutId id="2147483671" r:id="rId11"/>
    <p:sldLayoutId id="2147483672" r:id="rId12"/>
    <p:sldLayoutId id="2147483770" r:id="rId13"/>
    <p:sldLayoutId id="2147483674" r:id="rId14"/>
    <p:sldLayoutId id="2147483675" r:id="rId15"/>
    <p:sldLayoutId id="214748372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0C9E8E0-A322-B74C-A002-E2A734E2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EAE9C2-0AF5-644A-B5AF-1A956F65D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4304D5-65CB-EF44-AB06-B7C441536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178547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063F17-9411-A74E-A570-C2E376290F19}" type="datetime1">
              <a:rPr lang="fi-FI" smtClean="0"/>
              <a:t>28.4.2021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D6BAD-B307-3245-9494-5CCFD82D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178547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EC60AC-12CD-3F4D-8D6D-457639F53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178547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605DA8B-B466-F248-8467-2A951B040EC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825" y="5915618"/>
            <a:ext cx="2381940" cy="737442"/>
          </a:xfrm>
          <a:prstGeom prst="rect">
            <a:avLst/>
          </a:prstGeom>
          <a:effectLst>
            <a:glow rad="254000">
              <a:schemeClr val="bg1">
                <a:alpha val="3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1626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67" r:id="rId7"/>
    <p:sldLayoutId id="2147483668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73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17.2.2021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25119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951384" y="6357939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29.9.2020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378885" y="6357939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Virtanen Katriina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0320469" y="6381328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 descr="ELY_LB01_FiSvEn_3L_B3___RGB_tresprak.jpg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8620"/>
            <a:ext cx="5069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951384" y="6357939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27.8.2019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378885" y="6357939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Kerkkä Valeria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0320469" y="6381328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 descr="ELY_LB01_FiSvEn_3L_B3___RGB_tresprak.jp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8620"/>
            <a:ext cx="5069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inki.fi/en/news/science-news/changes-in-snow-coverage-threatens-biodiversity-of-arctic-nature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5" Type="http://schemas.openxmlformats.org/officeDocument/2006/relationships/hyperlink" Target="https://unsplash.com/s/photos/ocean-storm?utm_source=unsplash&amp;utm_medium=referral&amp;utm_content=creditCopyText" TargetMode="External"/><Relationship Id="rId4" Type="http://schemas.openxmlformats.org/officeDocument/2006/relationships/hyperlink" Target="https://unsplash.com/@7bbbailey?utm_source=unsplash&amp;utm_medium=referral&amp;utm_content=creditCopyTex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s/photos/ocean-storm?utm_source=unsplash&amp;utm_medium=referral&amp;utm_content=creditCopyText" TargetMode="External"/><Relationship Id="rId3" Type="http://schemas.openxmlformats.org/officeDocument/2006/relationships/hyperlink" Target="https://climate-adapt.eea.europa.eu/countries-regions/countries/finland" TargetMode="External"/><Relationship Id="rId7" Type="http://schemas.openxmlformats.org/officeDocument/2006/relationships/hyperlink" Target="https://unsplash.com/@7bbbailey?utm_source=unsplash&amp;utm_medium=referral&amp;utm_content=creditCopyTex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0.jpeg"/><Relationship Id="rId5" Type="http://schemas.openxmlformats.org/officeDocument/2006/relationships/hyperlink" Target="https://intermin.fi/pelastustoimi/varautuminen/kansallinen-riskiarvio" TargetMode="External"/><Relationship Id="rId4" Type="http://schemas.openxmlformats.org/officeDocument/2006/relationships/hyperlink" Target="https://intermin.fi/julkaisut/julkaisu?pubid=URN:ISBN:978-952-324-245-6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4" Type="http://schemas.openxmlformats.org/officeDocument/2006/relationships/hyperlink" Target="https://unsplash.com/@chriswebdog?utm_source=unsplash&amp;utm_medium=referral&amp;utm_content=creditCopyTex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ripopeo?utm_source=unsplash&amp;utm_medium=referral&amp;utm_content=creditCopyText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4.xml"/><Relationship Id="rId4" Type="http://schemas.openxmlformats.org/officeDocument/2006/relationships/hyperlink" Target="https://unsplash.com/s/photos/lapland?utm_source=unsplash&amp;utm_medium=referral&amp;utm_content=creditCopyTex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u.ca/climatechange/pics-sfu/initiative/hazard-change-caused-by-climate-change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-adapt.eea.europa.eu/knowledge/tools/urban-ast/step-3-1" TargetMode="External"/><Relationship Id="rId2" Type="http://schemas.openxmlformats.org/officeDocument/2006/relationships/hyperlink" Target="https://www.klimatanpassning.se/exempel" TargetMode="External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3FA978A-ED4F-46D9-85B0-121D0D0EC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Sopeutumisen tietoisku</a:t>
            </a:r>
            <a:br>
              <a:rPr lang="fi-FI" sz="2800"/>
            </a:br>
            <a:r>
              <a:rPr lang="fi-FI" sz="2400"/>
              <a:t>23.2.2021</a:t>
            </a:r>
            <a:endParaRPr lang="fi-FI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395A6A4D-C22D-4E48-82D9-B0436CEAE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Katriina Virtanen</a:t>
            </a:r>
          </a:p>
          <a:p>
            <a:r>
              <a:rPr lang="fi-FI"/>
              <a:t>Pirkanmaan ELY-keskus</a:t>
            </a:r>
          </a:p>
        </p:txBody>
      </p:sp>
    </p:spTree>
    <p:extLst>
      <p:ext uri="{BB962C8B-B14F-4D97-AF65-F5344CB8AC3E}">
        <p14:creationId xmlns:p14="http://schemas.microsoft.com/office/powerpoint/2010/main" val="15854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BCDC0171-859E-47AA-8FC1-E39FA2D2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Ilmastonmuutos tuo monenlaisia riskejä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269DD68E-888A-4C56-A953-F393C51F3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014" y="1741448"/>
            <a:ext cx="6703862" cy="4089200"/>
          </a:xfrm>
        </p:spPr>
        <p:txBody>
          <a:bodyPr/>
          <a:lstStyle/>
          <a:p>
            <a:r>
              <a:rPr lang="fi-FI"/>
              <a:t>Ilmastoriski on jo olemassa oleva riski, jonka yleisyyteen, laajuuteen tai ajoittumiseen ilmastonmuutos vaikuttaa.</a:t>
            </a:r>
          </a:p>
          <a:p>
            <a:r>
              <a:rPr lang="fi-FI"/>
              <a:t>Ilmastonmuutos myös tuo uusia riskejä, joita ei ole alueella aiemmin ehkä koettu</a:t>
            </a:r>
          </a:p>
          <a:p>
            <a:r>
              <a:rPr lang="fi-FI"/>
              <a:t>Osa riskeistä ovat nopeasti ja toiset hitaasti kehittyviä. </a:t>
            </a:r>
          </a:p>
          <a:p>
            <a:pPr lvl="1"/>
            <a:r>
              <a:rPr lang="fi-FI"/>
              <a:t>Rankkasade tulee nopeasti, muutokset rankkasateiden yleisyyteen ja voimakkuuteen hitaammin</a:t>
            </a:r>
          </a:p>
        </p:txBody>
      </p:sp>
      <p:pic>
        <p:nvPicPr>
          <p:cNvPr id="6" name="Picture 2" descr="Jääleinikki (Ranunculus nivalis)">
            <a:extLst>
              <a:ext uri="{FF2B5EF4-FFF2-40B4-BE49-F238E27FC236}">
                <a16:creationId xmlns:a16="http://schemas.microsoft.com/office/drawing/2014/main" id="{B667A035-3B0F-4B36-BA5C-C7EDCEF5F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343832" y="1787230"/>
            <a:ext cx="3350376" cy="399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36C31BD-16F4-4229-8317-9EA90268BA8E}"/>
              </a:ext>
            </a:extLst>
          </p:cNvPr>
          <p:cNvSpPr txBox="1"/>
          <p:nvPr/>
        </p:nvSpPr>
        <p:spPr>
          <a:xfrm>
            <a:off x="242568" y="5982206"/>
            <a:ext cx="61102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/>
              <a:t>Lumileinikki</a:t>
            </a:r>
            <a:r>
              <a:rPr lang="fi-FI" sz="1600"/>
              <a:t> (</a:t>
            </a:r>
            <a:r>
              <a:rPr lang="fi-FI" sz="1600" i="1" err="1"/>
              <a:t>Ranunculus</a:t>
            </a:r>
            <a:r>
              <a:rPr lang="fi-FI" sz="1600" i="1"/>
              <a:t> </a:t>
            </a:r>
            <a:r>
              <a:rPr lang="fi-FI" sz="1600" i="1" err="1"/>
              <a:t>nivalis</a:t>
            </a:r>
            <a:r>
              <a:rPr lang="fi-FI" sz="1600"/>
              <a:t>)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2A49D35-61D8-4CDD-B5B5-0BA905E8D7B1}"/>
              </a:ext>
            </a:extLst>
          </p:cNvPr>
          <p:cNvSpPr/>
          <p:nvPr/>
        </p:nvSpPr>
        <p:spPr>
          <a:xfrm>
            <a:off x="188770" y="6387610"/>
            <a:ext cx="12103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D9640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https://www.helsinki.fi/en/news/science-news/changes-in-snow-coverage-threatens-biodiversity-of-arctic-nature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D9640C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1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83C43C16-E7A0-4336-9D70-0630B7ACA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773" y="0"/>
            <a:ext cx="2167847" cy="1181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32967"/>
            <a:ext cx="12645483" cy="525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Kuva 4" descr="Kuvassa näkyy eri alojen toimintaan vaikuttavia ilmastoriskejä ja -mahdollisuuksia.">
            <a:extLst>
              <a:ext uri="{FF2B5EF4-FFF2-40B4-BE49-F238E27FC236}">
                <a16:creationId xmlns:a16="http://schemas.microsoft.com/office/drawing/2014/main" id="{E9294BE2-8203-42D0-8200-1A8D85B1A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41" y="-10626"/>
            <a:ext cx="10319701" cy="686435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12FE602-81BC-4D2E-96FF-0BA2FE20A095}"/>
              </a:ext>
            </a:extLst>
          </p:cNvPr>
          <p:cNvSpPr txBox="1"/>
          <p:nvPr/>
        </p:nvSpPr>
        <p:spPr>
          <a:xfrm>
            <a:off x="9651442" y="657482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Lähde: Ilmatieteen laitos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4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EF225368-8E12-4F41-B399-ED00D543C9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0750" y="518437"/>
            <a:ext cx="5988816" cy="4515155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C479DD60-6C85-4AF3-B8E5-654EF65FC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41" y="5701030"/>
            <a:ext cx="3045041" cy="103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E3FB10B-57DF-43B8-89B3-FD282646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268760"/>
            <a:ext cx="7750402" cy="631959"/>
          </a:xfrm>
        </p:spPr>
        <p:txBody>
          <a:bodyPr>
            <a:normAutofit/>
          </a:bodyPr>
          <a:lstStyle/>
          <a:p>
            <a:r>
              <a:rPr lang="fi-FI" sz="3200" b="1" kern="1200" spc="-150">
                <a:solidFill>
                  <a:schemeClr val="tx2"/>
                </a:solidFill>
                <a:latin typeface="Open Sans" panose="020B0606030504020204" pitchFamily="34" charset="0"/>
              </a:rPr>
              <a:t>Iso-Kuloveden tulvakartoitus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10485E1-900C-4505-8225-9A83A6E2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91" y="2157882"/>
            <a:ext cx="5331326" cy="43438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000" kern="1200">
                <a:solidFill>
                  <a:schemeClr val="tx2"/>
                </a:solidFill>
                <a:latin typeface="Open Sans" panose="020B0606030504020204" pitchFamily="34" charset="0"/>
              </a:rPr>
              <a:t>Pirkanmaan ELY-keskuksen Iso-Kuloveden tulvakartoitus Sastamalassa, 1/1000a tulva</a:t>
            </a:r>
          </a:p>
          <a:p>
            <a:r>
              <a:rPr lang="fi-FI" sz="2000" kern="1200">
                <a:solidFill>
                  <a:schemeClr val="tx2"/>
                </a:solidFill>
                <a:latin typeface="Open Sans" panose="020B0606030504020204" pitchFamily="34" charset="0"/>
              </a:rPr>
              <a:t>Tarkasteltu monipuolisesti haavoittuvuutta tulville</a:t>
            </a:r>
          </a:p>
          <a:p>
            <a:pPr lvl="1"/>
            <a:r>
              <a:rPr lang="fi-FI" sz="2000" kern="1200">
                <a:solidFill>
                  <a:schemeClr val="tx2"/>
                </a:solidFill>
                <a:latin typeface="Open Sans" panose="020B0606030504020204" pitchFamily="34" charset="0"/>
              </a:rPr>
              <a:t>Kartalla esitetty tulvalle altistuvia kohteita sekä pelastustöiden tai evakuointien kannalta tärkeitä kohteita</a:t>
            </a:r>
          </a:p>
          <a:p>
            <a:r>
              <a:rPr lang="fi-FI" sz="2000" kern="1200">
                <a:solidFill>
                  <a:schemeClr val="tx2"/>
                </a:solidFill>
                <a:latin typeface="Open Sans" panose="020B0606030504020204" pitchFamily="34" charset="0"/>
              </a:rPr>
              <a:t>Olemassa olevan tiedon käyttöönotto: Tiedon keräyksessä käytetty mm. </a:t>
            </a:r>
            <a:r>
              <a:rPr lang="fi-FI" sz="2000" kern="1200" err="1">
                <a:solidFill>
                  <a:schemeClr val="tx2"/>
                </a:solidFill>
                <a:latin typeface="Open Sans" panose="020B0606030504020204" pitchFamily="34" charset="0"/>
              </a:rPr>
              <a:t>YLVAa</a:t>
            </a:r>
            <a:r>
              <a:rPr lang="fi-FI" sz="2000" kern="1200">
                <a:solidFill>
                  <a:schemeClr val="tx2"/>
                </a:solidFill>
                <a:latin typeface="Open Sans" panose="020B0606030504020204" pitchFamily="34" charset="0"/>
              </a:rPr>
              <a:t> DigiRoadia</a:t>
            </a:r>
          </a:p>
          <a:p>
            <a:r>
              <a:rPr lang="fi-FI" sz="2000" kern="1200">
                <a:solidFill>
                  <a:schemeClr val="tx2"/>
                </a:solidFill>
                <a:latin typeface="Open Sans" panose="020B0606030504020204" pitchFamily="34" charset="0"/>
              </a:rPr>
              <a:t>Tulvadirektiivin mukaiset 1/100a tulvariskikartoitukset kuuluvat ELY-keskuksen tehtäviin, mutta mahdollisuus myös ennakoivampaan tarkasteluun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8E10B32-0227-459B-B7A1-4A8AAD104F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8514" y="5463716"/>
            <a:ext cx="3256748" cy="103800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DC3C4550-0F62-4DB8-8525-8FAAB9E3E6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8458" y="4614817"/>
            <a:ext cx="2765955" cy="182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uora nuoliyhdysviiva 14"/>
          <p:cNvCxnSpPr/>
          <p:nvPr/>
        </p:nvCxnSpPr>
        <p:spPr>
          <a:xfrm>
            <a:off x="6403560" y="2960622"/>
            <a:ext cx="1606662" cy="26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i 1"/>
          <p:cNvSpPr/>
          <p:nvPr/>
        </p:nvSpPr>
        <p:spPr>
          <a:xfrm rot="2869060">
            <a:off x="4119842" y="60976"/>
            <a:ext cx="3003640" cy="4273339"/>
          </a:xfrm>
          <a:prstGeom prst="ellipse">
            <a:avLst/>
          </a:prstGeom>
          <a:solidFill>
            <a:srgbClr val="00BAED">
              <a:alpha val="50000"/>
            </a:srgbClr>
          </a:solidFill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llipsi 8"/>
          <p:cNvSpPr/>
          <p:nvPr/>
        </p:nvSpPr>
        <p:spPr>
          <a:xfrm rot="8434620">
            <a:off x="4045079" y="2218023"/>
            <a:ext cx="3003640" cy="4273339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Ellipsi 9"/>
          <p:cNvSpPr/>
          <p:nvPr/>
        </p:nvSpPr>
        <p:spPr>
          <a:xfrm rot="5237034">
            <a:off x="1768269" y="823954"/>
            <a:ext cx="3003640" cy="4273339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507711" y="726617"/>
            <a:ext cx="3131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Haavoittuvuus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ikä, varallisuustaso, luontoympäristö, maatalous, infrastruktuuri</a:t>
            </a:r>
          </a:p>
        </p:txBody>
      </p:sp>
      <p:sp>
        <p:nvSpPr>
          <p:cNvPr id="5" name="Suorakulmio 4"/>
          <p:cNvSpPr/>
          <p:nvPr/>
        </p:nvSpPr>
        <p:spPr>
          <a:xfrm>
            <a:off x="3987967" y="4484384"/>
            <a:ext cx="3611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Altistuminen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tulvariskialueella asuminen, lämpösaarekkeet, pohjavesialue</a:t>
            </a:r>
          </a:p>
        </p:txBody>
      </p:sp>
      <p:sp>
        <p:nvSpPr>
          <p:cNvPr id="11" name="Suorakulmio 10"/>
          <p:cNvSpPr/>
          <p:nvPr/>
        </p:nvSpPr>
        <p:spPr>
          <a:xfrm flipH="1">
            <a:off x="1198571" y="2399062"/>
            <a:ext cx="2283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Vaaratekijä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myrsky, tulva, kuivuus, hellejaksot, nollapistepäivät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8213420" y="2399062"/>
            <a:ext cx="3761075" cy="13889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Mahdolliset vaikutukset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taloudelliset kustannukset, terveysvaikutukset, luonnon monimuotoisuuden häviäminen</a:t>
            </a:r>
          </a:p>
        </p:txBody>
      </p:sp>
      <p:sp>
        <p:nvSpPr>
          <p:cNvPr id="13" name="Ellipsi 12"/>
          <p:cNvSpPr/>
          <p:nvPr/>
        </p:nvSpPr>
        <p:spPr>
          <a:xfrm>
            <a:off x="3347954" y="1685526"/>
            <a:ext cx="3055606" cy="283880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Sää- ja ilmastoriski</a:t>
            </a:r>
          </a:p>
        </p:txBody>
      </p:sp>
      <p:sp>
        <p:nvSpPr>
          <p:cNvPr id="18" name="Pyöristetty suorakulmio 17"/>
          <p:cNvSpPr/>
          <p:nvPr/>
        </p:nvSpPr>
        <p:spPr>
          <a:xfrm>
            <a:off x="258418" y="5903843"/>
            <a:ext cx="3223456" cy="854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Sieto-raportin grafiikkaa mukaillen </a:t>
            </a:r>
          </a:p>
        </p:txBody>
      </p:sp>
    </p:spTree>
    <p:extLst>
      <p:ext uri="{BB962C8B-B14F-4D97-AF65-F5344CB8AC3E}">
        <p14:creationId xmlns:p14="http://schemas.microsoft.com/office/powerpoint/2010/main" val="17058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C93F8A-0B7E-4C4A-BE24-C66CB41E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Riskiin vaikuttavat 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FF72C7-0AC8-461A-9AF3-4115301AB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0" y="1674688"/>
            <a:ext cx="10636236" cy="4271142"/>
          </a:xfrm>
        </p:spPr>
        <p:txBody>
          <a:bodyPr/>
          <a:lstStyle/>
          <a:p>
            <a:r>
              <a:rPr lang="fi-FI"/>
              <a:t>Vaaratekijä</a:t>
            </a:r>
          </a:p>
          <a:p>
            <a:pPr lvl="1"/>
            <a:r>
              <a:rPr lang="fi-FI"/>
              <a:t>Fyysinen tapahtuma, johon ilmastonmuutos vaikuttaa tai ilmastonmuutoksen vaikutukset talouteen, lainsäädäntöön yms.</a:t>
            </a:r>
          </a:p>
          <a:p>
            <a:pPr lvl="2"/>
            <a:r>
              <a:rPr lang="fi-FI"/>
              <a:t>Esim. tulva, keskilämpötilan nousu.</a:t>
            </a:r>
          </a:p>
          <a:p>
            <a:r>
              <a:rPr lang="fi-FI"/>
              <a:t>Altistuminen</a:t>
            </a:r>
          </a:p>
          <a:p>
            <a:pPr lvl="1"/>
            <a:r>
              <a:rPr lang="fi-FI"/>
              <a:t>Mikä arvo vaaratekijälle altistuu, mitkä tekijät vaikuttavat altistumiseen</a:t>
            </a:r>
          </a:p>
          <a:p>
            <a:pPr lvl="2"/>
            <a:r>
              <a:rPr lang="fi-FI"/>
              <a:t>Tulvariskialue, tiiviistä kaupunkirakenteesta aiheutuva lämpösaarekeilmiö.</a:t>
            </a:r>
          </a:p>
          <a:p>
            <a:r>
              <a:rPr lang="fi-FI"/>
              <a:t>Haavoittuvuus</a:t>
            </a:r>
          </a:p>
          <a:p>
            <a:pPr lvl="1"/>
            <a:r>
              <a:rPr lang="fi-FI"/>
              <a:t>Kuinka herkkä arvo on ilmastonmuutoksen vaikutuksille ja kuinka hyvin pystytään ennakoimaan riskejä ja reagoimaan niihin.</a:t>
            </a:r>
          </a:p>
          <a:p>
            <a:pPr lvl="1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983AAF-6A6E-4545-BE26-9AFD973D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42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1EB7DA7D-5483-4452-AA0B-22E7214F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Mitä voi tapahtua?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91681297-E472-40B3-9DA2-8398BE44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49" y="1886508"/>
            <a:ext cx="6482227" cy="40892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2400">
                <a:solidFill>
                  <a:srgbClr val="000000"/>
                </a:solidFill>
              </a:rPr>
              <a:t>Vaaratekijä on fyysinen tapahtuma – ei välttämättä johda vaikutuksiin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000">
                <a:solidFill>
                  <a:srgbClr val="000000"/>
                </a:solidFill>
              </a:rPr>
              <a:t>Myrsky keskellä valtamerta on vaaratekijä, mutta ei johda vaikutuksiin </a:t>
            </a:r>
            <a:r>
              <a:rPr lang="fi-FI" sz="2000">
                <a:solidFill>
                  <a:srgbClr val="000000"/>
                </a:solidFill>
                <a:sym typeface="Wingdings" panose="05000000000000000000" pitchFamily="2" charset="2"/>
              </a:rPr>
              <a:t> ei ole vielä riski.</a:t>
            </a:r>
            <a:endParaRPr lang="fi-FI" sz="20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i-FI" sz="2400">
                <a:solidFill>
                  <a:srgbClr val="000000"/>
                </a:solidFill>
              </a:rPr>
              <a:t>Vaaratekijään ei usein voida vaikuttaa – altistumiseen ja haavoittuvuuteen voidaan.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400">
                <a:solidFill>
                  <a:srgbClr val="000000"/>
                </a:solidFill>
              </a:rPr>
              <a:t>Ilmastonmuutos aiheuttaa ensisijaisia vaaratekijöitä ja niistä aiheutuvia vaikutusketjuja</a:t>
            </a:r>
            <a:endParaRPr lang="fi-FI" sz="24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CA0AD92A-7D70-401D-A26D-3CE71A9B0C0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3C6D66-B685-434D-B17F-B59DACD2E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 </a:t>
            </a:r>
            <a:fld id="{4B3ABE4D-E3AA-DE44-821B-852CBCAB171A}" type="slidenum"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5D85A47-F8D2-4437-9557-BE99C0617403}"/>
              </a:ext>
            </a:extLst>
          </p:cNvPr>
          <p:cNvSpPr txBox="1"/>
          <p:nvPr/>
        </p:nvSpPr>
        <p:spPr>
          <a:xfrm>
            <a:off x="3047144" y="6476925"/>
            <a:ext cx="60977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/>
              <a:t>Photo by </a:t>
            </a:r>
            <a:r>
              <a:rPr lang="en-US" sz="1050">
                <a:hlinkClick r:id="rId4"/>
              </a:rPr>
              <a:t>Barth Bailey</a:t>
            </a:r>
            <a:r>
              <a:rPr lang="en-US" sz="1050"/>
              <a:t> on </a:t>
            </a:r>
            <a:r>
              <a:rPr lang="en-US" sz="1050" err="1">
                <a:hlinkClick r:id="rId5"/>
              </a:rPr>
              <a:t>Unsplash</a:t>
            </a:r>
            <a:endParaRPr lang="fi-FI" sz="1050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6E140310-E82D-409B-9B72-A7B09A8FFEC1}"/>
              </a:ext>
            </a:extLst>
          </p:cNvPr>
          <p:cNvSpPr/>
          <p:nvPr/>
        </p:nvSpPr>
        <p:spPr>
          <a:xfrm rot="5237034">
            <a:off x="10118133" y="-1313070"/>
            <a:ext cx="3003640" cy="4273339"/>
          </a:xfrm>
          <a:prstGeom prst="ellipse">
            <a:avLst/>
          </a:prstGeom>
          <a:solidFill>
            <a:srgbClr val="8BDB00">
              <a:alpha val="50000"/>
            </a:srgbClr>
          </a:solidFill>
          <a:ln w="12700" cap="flat" cmpd="sng" algn="ctr">
            <a:solidFill>
              <a:srgbClr val="8BDB00">
                <a:alpha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0026319D-28D3-45EB-BB44-EB3D3A4A6A44}"/>
              </a:ext>
            </a:extLst>
          </p:cNvPr>
          <p:cNvSpPr/>
          <p:nvPr/>
        </p:nvSpPr>
        <p:spPr>
          <a:xfrm flipH="1">
            <a:off x="9677856" y="470390"/>
            <a:ext cx="2283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Vaaratekijä</a:t>
            </a: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Esim. myrsky, tulva, kuivuus, hellejaksot, nollapistepäivät</a:t>
            </a:r>
          </a:p>
        </p:txBody>
      </p:sp>
    </p:spTree>
    <p:extLst>
      <p:ext uri="{BB962C8B-B14F-4D97-AF65-F5344CB8AC3E}">
        <p14:creationId xmlns:p14="http://schemas.microsoft.com/office/powerpoint/2010/main" val="30831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EF225368-8E12-4F41-B399-ED00D543C9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681" y="1900719"/>
            <a:ext cx="5988816" cy="4515155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C479DD60-6C85-4AF3-B8E5-654EF65FC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41" y="5701030"/>
            <a:ext cx="3045041" cy="103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E3FB10B-57DF-43B8-89B3-FD282646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268760"/>
            <a:ext cx="7750402" cy="631959"/>
          </a:xfrm>
        </p:spPr>
        <p:txBody>
          <a:bodyPr>
            <a:normAutofit/>
          </a:bodyPr>
          <a:lstStyle/>
          <a:p>
            <a:r>
              <a:rPr lang="fi-FI" sz="3200" b="1" kern="1200" spc="-150">
                <a:solidFill>
                  <a:schemeClr val="tx2"/>
                </a:solidFill>
                <a:latin typeface="Open Sans" panose="020B0606030504020204" pitchFamily="34" charset="0"/>
              </a:rPr>
              <a:t>Iso-Kuloveden tulvakartoitus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8E10B32-0227-459B-B7A1-4A8AAD104F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182" y="5377866"/>
            <a:ext cx="3256748" cy="1038008"/>
          </a:xfrm>
          <a:prstGeom prst="rect">
            <a:avLst/>
          </a:prstGeom>
        </p:spPr>
      </p:pic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255CECD2-2C3D-4291-92A4-787B26A95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91" y="2157882"/>
            <a:ext cx="5331326" cy="43438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kern="1200">
                <a:solidFill>
                  <a:schemeClr val="tx2"/>
                </a:solidFill>
                <a:latin typeface="Open Sans" panose="020B0606030504020204" pitchFamily="34" charset="0"/>
              </a:rPr>
              <a:t>Pirkanmaan ELY-keskuksen Iso-Kuloveden tulvakartoitus Sastamalassa, 1/1000a tulva</a:t>
            </a:r>
          </a:p>
          <a:p>
            <a:r>
              <a:rPr lang="fi-FI" sz="2000" kern="1200">
                <a:solidFill>
                  <a:schemeClr val="tx2"/>
                </a:solidFill>
                <a:latin typeface="Open Sans" panose="020B0606030504020204" pitchFamily="34" charset="0"/>
              </a:rPr>
              <a:t>Tulvadirektiivin mukaiset 1/100a tulvariskikartoitukset kuuluvat ELY-keskuksen tehtäviin, mutta mahdollisuus myös ennakoivampaan tarkasteluun</a:t>
            </a:r>
          </a:p>
          <a:p>
            <a:r>
              <a:rPr lang="fi-FI" sz="2000" kern="1200">
                <a:solidFill>
                  <a:schemeClr val="tx2"/>
                </a:solidFill>
                <a:latin typeface="Open Sans" panose="020B0606030504020204" pitchFamily="34" charset="0"/>
              </a:rPr>
              <a:t>Ilmastonmuutos vaikuttaa tulvien ajoittumiseen ja laajuuteen 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A8756022-9098-4434-84B3-55CE55931425}"/>
              </a:ext>
            </a:extLst>
          </p:cNvPr>
          <p:cNvSpPr/>
          <p:nvPr/>
        </p:nvSpPr>
        <p:spPr>
          <a:xfrm rot="5237034">
            <a:off x="10118133" y="-1313070"/>
            <a:ext cx="3003640" cy="4273339"/>
          </a:xfrm>
          <a:prstGeom prst="ellipse">
            <a:avLst/>
          </a:prstGeom>
          <a:solidFill>
            <a:srgbClr val="8BDB00">
              <a:alpha val="50000"/>
            </a:srgbClr>
          </a:solidFill>
          <a:ln w="12700" cap="flat" cmpd="sng" algn="ctr">
            <a:solidFill>
              <a:srgbClr val="8BDB00">
                <a:alpha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E529A8C6-5E2D-429F-B6BA-7AC8B45F3DDB}"/>
              </a:ext>
            </a:extLst>
          </p:cNvPr>
          <p:cNvSpPr/>
          <p:nvPr/>
        </p:nvSpPr>
        <p:spPr>
          <a:xfrm flipH="1">
            <a:off x="9677856" y="470390"/>
            <a:ext cx="2283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Vaaratekijä</a:t>
            </a: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Esim. myrsky, tulva, kuivuus, hellejaksot, nollapistepäivät</a:t>
            </a:r>
          </a:p>
        </p:txBody>
      </p:sp>
    </p:spTree>
    <p:extLst>
      <p:ext uri="{BB962C8B-B14F-4D97-AF65-F5344CB8AC3E}">
        <p14:creationId xmlns:p14="http://schemas.microsoft.com/office/powerpoint/2010/main" val="8353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1EB7DA7D-5483-4452-AA0B-22E7214F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Vaaratekijöiden tunnistaminen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91681297-E472-40B3-9DA2-8398BE44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0" y="1982912"/>
            <a:ext cx="6482227" cy="4043946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2000">
                <a:solidFill>
                  <a:srgbClr val="000000"/>
                </a:solidFill>
              </a:rPr>
              <a:t>Mitä vaaratekijöitä on jo koettu?</a:t>
            </a:r>
            <a:endParaRPr lang="fi-FI" sz="160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600">
                <a:solidFill>
                  <a:srgbClr val="000000"/>
                </a:solidFill>
              </a:rPr>
              <a:t>Ilmastonmuutos tulee lisäämään joidenkin vaaratekijöiden laajuutta ja yleisyyttä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sz="24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i-FI" sz="2100">
                <a:solidFill>
                  <a:srgbClr val="000000"/>
                </a:solidFill>
              </a:rPr>
              <a:t>Kokemukseen katsomisen lisäksi täytyy myös ennakoida tulevaisuuden uhkia.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sz="24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i-FI" sz="2000">
                <a:solidFill>
                  <a:srgbClr val="000000"/>
                </a:solidFill>
              </a:rPr>
              <a:t>Mistä löytyy lisätietoa tulevaisuuden vaaratekijöistä?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600">
                <a:solidFill>
                  <a:srgbClr val="000000"/>
                </a:solidFill>
              </a:rPr>
              <a:t>Ilmatieteenlaitos: Ilmasto-opas, SUOMI-hanke, </a:t>
            </a:r>
            <a:r>
              <a:rPr lang="fi-FI" sz="1600" err="1">
                <a:solidFill>
                  <a:srgbClr val="000000"/>
                </a:solidFill>
              </a:rPr>
              <a:t>Finscapes</a:t>
            </a:r>
            <a:r>
              <a:rPr lang="fi-FI" sz="1600">
                <a:solidFill>
                  <a:srgbClr val="000000"/>
                </a:solidFill>
              </a:rPr>
              <a:t>-hanke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600">
                <a:solidFill>
                  <a:srgbClr val="000000"/>
                </a:solidFill>
              </a:rPr>
              <a:t>Valtioneuvoston SIETO-raportti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600">
                <a:solidFill>
                  <a:srgbClr val="000000"/>
                </a:solidFill>
                <a:hlinkClick r:id="rId3"/>
              </a:rPr>
              <a:t>Climate-ADAPT Finland</a:t>
            </a:r>
            <a:endParaRPr lang="fi-FI" sz="160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600">
                <a:solidFill>
                  <a:srgbClr val="000000"/>
                </a:solidFill>
                <a:hlinkClick r:id="rId4"/>
              </a:rPr>
              <a:t>Kansallinen riskiarvio 2018</a:t>
            </a:r>
            <a:endParaRPr lang="fi-FI" sz="160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600">
                <a:solidFill>
                  <a:srgbClr val="000000"/>
                </a:solidFill>
                <a:hlinkClick r:id="rId5"/>
              </a:rPr>
              <a:t>Alueelliset riskiarviot</a:t>
            </a:r>
            <a:endParaRPr lang="fi-FI" sz="160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fi-FI" sz="1600">
              <a:solidFill>
                <a:srgbClr val="000000"/>
              </a:solidFill>
            </a:endParaRPr>
          </a:p>
        </p:txBody>
      </p:sp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CA0AD92A-7D70-401D-A26D-3CE71A9B0C0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3725" y="180000"/>
            <a:ext cx="4409474" cy="6498000"/>
          </a:xfr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3C6D66-B685-434D-B17F-B59DACD2E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 </a:t>
            </a:r>
            <a:fld id="{4B3ABE4D-E3AA-DE44-821B-852CBCAB171A}" type="slidenum"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84C52C35-A79E-41EE-9372-C3CAA681A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81616" y="6494419"/>
            <a:ext cx="4114800" cy="204601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50"/>
              <a:t>Photo by </a:t>
            </a:r>
            <a:r>
              <a:rPr lang="en-US" sz="1050">
                <a:hlinkClick r:id="rId7"/>
              </a:rPr>
              <a:t>Barth Bailey</a:t>
            </a:r>
            <a:r>
              <a:rPr lang="en-US" sz="1050"/>
              <a:t> on </a:t>
            </a:r>
            <a:r>
              <a:rPr lang="en-US" sz="1050" err="1">
                <a:hlinkClick r:id="rId8"/>
              </a:rPr>
              <a:t>Unsplash</a:t>
            </a:r>
            <a:endParaRPr kumimoji="0" lang="fi-FI" sz="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E5254D76-3123-4258-BFB9-340CBFE9B60C}"/>
              </a:ext>
            </a:extLst>
          </p:cNvPr>
          <p:cNvSpPr/>
          <p:nvPr/>
        </p:nvSpPr>
        <p:spPr>
          <a:xfrm rot="5237034">
            <a:off x="10118133" y="-1313070"/>
            <a:ext cx="3003640" cy="4273339"/>
          </a:xfrm>
          <a:prstGeom prst="ellipse">
            <a:avLst/>
          </a:prstGeom>
          <a:solidFill>
            <a:srgbClr val="8BDB00">
              <a:alpha val="50000"/>
            </a:srgbClr>
          </a:solidFill>
          <a:ln w="12700" cap="flat" cmpd="sng" algn="ctr">
            <a:solidFill>
              <a:srgbClr val="8BDB00">
                <a:alpha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17FBF1F-7C72-4541-BF63-B53E51E9D418}"/>
              </a:ext>
            </a:extLst>
          </p:cNvPr>
          <p:cNvSpPr/>
          <p:nvPr/>
        </p:nvSpPr>
        <p:spPr>
          <a:xfrm flipH="1">
            <a:off x="9677856" y="470390"/>
            <a:ext cx="2283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Vaaratekijä</a:t>
            </a: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Esim. myrsky, tulva, kuivuus, hellejaksot, nollapistepäivät</a:t>
            </a:r>
          </a:p>
        </p:txBody>
      </p:sp>
    </p:spTree>
    <p:extLst>
      <p:ext uri="{BB962C8B-B14F-4D97-AF65-F5344CB8AC3E}">
        <p14:creationId xmlns:p14="http://schemas.microsoft.com/office/powerpoint/2010/main" val="31121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3C6D66-B685-434D-B17F-B59DACD2E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 </a:t>
            </a:r>
            <a:fld id="{4B3ABE4D-E3AA-DE44-821B-852CBCAB171A}" type="slidenum"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C884423C-7EF7-41E9-B7E0-F411103C9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92950"/>
              </p:ext>
            </p:extLst>
          </p:nvPr>
        </p:nvGraphicFramePr>
        <p:xfrm>
          <a:off x="777955" y="2357236"/>
          <a:ext cx="10636090" cy="30281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18045">
                  <a:extLst>
                    <a:ext uri="{9D8B030D-6E8A-4147-A177-3AD203B41FA5}">
                      <a16:colId xmlns:a16="http://schemas.microsoft.com/office/drawing/2014/main" val="126593078"/>
                    </a:ext>
                  </a:extLst>
                </a:gridCol>
                <a:gridCol w="5318045">
                  <a:extLst>
                    <a:ext uri="{9D8B030D-6E8A-4147-A177-3AD203B41FA5}">
                      <a16:colId xmlns:a16="http://schemas.microsoft.com/office/drawing/2014/main" val="3855910020"/>
                    </a:ext>
                  </a:extLst>
                </a:gridCol>
              </a:tblGrid>
              <a:tr h="859217">
                <a:tc>
                  <a:txBody>
                    <a:bodyPr/>
                    <a:lstStyle/>
                    <a:p>
                      <a:r>
                        <a:rPr lang="fi-FI" sz="2000"/>
                        <a:t>Toistuvuus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Esimerkki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29771"/>
                  </a:ext>
                </a:extLst>
              </a:tr>
              <a:tr h="1059667">
                <a:tc>
                  <a:txBody>
                    <a:bodyPr/>
                    <a:lstStyle/>
                    <a:p>
                      <a:r>
                        <a:rPr lang="fi-FI" sz="2000"/>
                        <a:t>Yksittäiset, toistuvat ilmiöt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75984"/>
                  </a:ext>
                </a:extLst>
              </a:tr>
              <a:tr h="1109263">
                <a:tc>
                  <a:txBody>
                    <a:bodyPr/>
                    <a:lstStyle/>
                    <a:p>
                      <a:r>
                        <a:rPr lang="fi-FI" sz="2000"/>
                        <a:t>Jatkuvat, kestävät muutokset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769417"/>
                  </a:ext>
                </a:extLst>
              </a:tr>
            </a:tbl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906B78CE-9C38-4494-BB3E-407DA6B9DF34}"/>
              </a:ext>
            </a:extLst>
          </p:cNvPr>
          <p:cNvSpPr txBox="1"/>
          <p:nvPr/>
        </p:nvSpPr>
        <p:spPr>
          <a:xfrm>
            <a:off x="8681455" y="6596523"/>
            <a:ext cx="2876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Brooks, 2013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5304F2C-5E9F-4BB6-9114-D0F137DCBA2B}"/>
              </a:ext>
            </a:extLst>
          </p:cNvPr>
          <p:cNvSpPr txBox="1"/>
          <p:nvPr/>
        </p:nvSpPr>
        <p:spPr>
          <a:xfrm>
            <a:off x="6096000" y="3246635"/>
            <a:ext cx="5318044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/>
              <a:t>Tulvat, rankkasateet, tulvista aiheutuva talousveden saastuminen, kuivuusjaksot</a:t>
            </a:r>
          </a:p>
          <a:p>
            <a:pPr algn="l"/>
            <a:endParaRPr lang="fi-FI" err="1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AF31B29-29F7-4E6C-BDF1-F2419DE4E6D8}"/>
              </a:ext>
            </a:extLst>
          </p:cNvPr>
          <p:cNvSpPr txBox="1"/>
          <p:nvPr/>
        </p:nvSpPr>
        <p:spPr>
          <a:xfrm>
            <a:off x="6126821" y="4264195"/>
            <a:ext cx="5198179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/>
              <a:t>Keskilämpötilannousu, toimintaympäristön muutos, keskisademäärän muutos</a:t>
            </a:r>
          </a:p>
          <a:p>
            <a:pPr algn="l"/>
            <a:endParaRPr lang="fi-FI" err="1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CF5EC3E-49C3-4D99-8056-2440CBD4A27F}"/>
              </a:ext>
            </a:extLst>
          </p:cNvPr>
          <p:cNvSpPr txBox="1"/>
          <p:nvPr/>
        </p:nvSpPr>
        <p:spPr>
          <a:xfrm>
            <a:off x="4811730" y="4611205"/>
            <a:ext cx="2568539" cy="46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i-FI" sz="2400">
                <a:solidFill>
                  <a:schemeClr val="bg1"/>
                </a:solidFill>
              </a:rPr>
              <a:t>Sopeutuminen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C66C079-AE0B-4E49-BA41-2DF2B86615C0}"/>
              </a:ext>
            </a:extLst>
          </p:cNvPr>
          <p:cNvSpPr txBox="1"/>
          <p:nvPr/>
        </p:nvSpPr>
        <p:spPr>
          <a:xfrm>
            <a:off x="4811730" y="3477607"/>
            <a:ext cx="2568539" cy="46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i-FI" sz="2400">
                <a:solidFill>
                  <a:schemeClr val="bg1"/>
                </a:solidFill>
              </a:rPr>
              <a:t>Varautuminen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7EBD99F5-298A-4174-9A7E-CEFF7BAF81CF}"/>
              </a:ext>
            </a:extLst>
          </p:cNvPr>
          <p:cNvSpPr/>
          <p:nvPr/>
        </p:nvSpPr>
        <p:spPr>
          <a:xfrm rot="5237034">
            <a:off x="10118133" y="-1313070"/>
            <a:ext cx="3003640" cy="4273339"/>
          </a:xfrm>
          <a:prstGeom prst="ellipse">
            <a:avLst/>
          </a:prstGeom>
          <a:solidFill>
            <a:srgbClr val="8BDB00">
              <a:alpha val="50000"/>
            </a:srgbClr>
          </a:solidFill>
          <a:ln w="12700" cap="flat" cmpd="sng" algn="ctr">
            <a:solidFill>
              <a:srgbClr val="8BDB00">
                <a:alpha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E9A40BF2-9903-4993-BFF8-C1C670DB46D7}"/>
              </a:ext>
            </a:extLst>
          </p:cNvPr>
          <p:cNvSpPr/>
          <p:nvPr/>
        </p:nvSpPr>
        <p:spPr>
          <a:xfrm flipH="1">
            <a:off x="9677856" y="470390"/>
            <a:ext cx="2283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Vaaratekijä</a:t>
            </a: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Esim. myrsky, tulva, kuivuus, hellejaksot, nollapistepäivät</a:t>
            </a:r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1EB7DA7D-5483-4452-AA0B-22E7214F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00">
                <a:solidFill>
                  <a:schemeClr val="tx1"/>
                </a:solidFill>
              </a:rPr>
              <a:t>Vaaratekijöiden luokittelu toistuvuuden perusteella - vesihuollon esimerkki</a:t>
            </a:r>
          </a:p>
        </p:txBody>
      </p:sp>
    </p:spTree>
    <p:extLst>
      <p:ext uri="{BB962C8B-B14F-4D97-AF65-F5344CB8AC3E}">
        <p14:creationId xmlns:p14="http://schemas.microsoft.com/office/powerpoint/2010/main" val="7508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uora nuoliyhdysviiva 14"/>
          <p:cNvCxnSpPr/>
          <p:nvPr/>
        </p:nvCxnSpPr>
        <p:spPr>
          <a:xfrm>
            <a:off x="6403560" y="2960622"/>
            <a:ext cx="1606662" cy="26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i 1"/>
          <p:cNvSpPr/>
          <p:nvPr/>
        </p:nvSpPr>
        <p:spPr>
          <a:xfrm rot="2869060">
            <a:off x="4119842" y="60976"/>
            <a:ext cx="3003640" cy="4273339"/>
          </a:xfrm>
          <a:prstGeom prst="ellipse">
            <a:avLst/>
          </a:prstGeom>
          <a:solidFill>
            <a:srgbClr val="00BAED">
              <a:alpha val="50000"/>
            </a:srgbClr>
          </a:solidFill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llipsi 8"/>
          <p:cNvSpPr/>
          <p:nvPr/>
        </p:nvSpPr>
        <p:spPr>
          <a:xfrm rot="8434620">
            <a:off x="4045079" y="2218023"/>
            <a:ext cx="3003640" cy="4273339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Ellipsi 9"/>
          <p:cNvSpPr/>
          <p:nvPr/>
        </p:nvSpPr>
        <p:spPr>
          <a:xfrm rot="5237034">
            <a:off x="1768269" y="823954"/>
            <a:ext cx="3003640" cy="4273339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507711" y="726617"/>
            <a:ext cx="3131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Haavoittuvuus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ikä, varallisuustaso, luontoympäristö, maatalous, infrastruktuuri</a:t>
            </a:r>
          </a:p>
        </p:txBody>
      </p:sp>
      <p:sp>
        <p:nvSpPr>
          <p:cNvPr id="5" name="Suorakulmio 4"/>
          <p:cNvSpPr/>
          <p:nvPr/>
        </p:nvSpPr>
        <p:spPr>
          <a:xfrm>
            <a:off x="3987967" y="4484384"/>
            <a:ext cx="3611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Altistuminen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tulvariskialueella asuminen, lämpösaarekkeet, pohjavesialue</a:t>
            </a:r>
          </a:p>
        </p:txBody>
      </p:sp>
      <p:sp>
        <p:nvSpPr>
          <p:cNvPr id="11" name="Suorakulmio 10"/>
          <p:cNvSpPr/>
          <p:nvPr/>
        </p:nvSpPr>
        <p:spPr>
          <a:xfrm flipH="1">
            <a:off x="1198571" y="2399062"/>
            <a:ext cx="2283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Vaaratekijä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myrsky, tulva, kuivuus, hellejaksot, nollapistepäivät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8213420" y="2399062"/>
            <a:ext cx="3761075" cy="13889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Mahdolliset vaikutukset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taloudelliset kustannukset, terveysvaikutukset, luonnon monimuotoisuuden häviäminen</a:t>
            </a:r>
          </a:p>
        </p:txBody>
      </p:sp>
      <p:sp>
        <p:nvSpPr>
          <p:cNvPr id="13" name="Ellipsi 12"/>
          <p:cNvSpPr/>
          <p:nvPr/>
        </p:nvSpPr>
        <p:spPr>
          <a:xfrm>
            <a:off x="3347954" y="1685526"/>
            <a:ext cx="3055606" cy="283880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Sää- ja ilmastoriski</a:t>
            </a:r>
          </a:p>
        </p:txBody>
      </p:sp>
      <p:sp>
        <p:nvSpPr>
          <p:cNvPr id="18" name="Pyöristetty suorakulmio 17"/>
          <p:cNvSpPr/>
          <p:nvPr/>
        </p:nvSpPr>
        <p:spPr>
          <a:xfrm>
            <a:off x="258418" y="5903843"/>
            <a:ext cx="3223456" cy="854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Sieto-raportin grafiikkaa mukaillen </a:t>
            </a:r>
          </a:p>
        </p:txBody>
      </p:sp>
    </p:spTree>
    <p:extLst>
      <p:ext uri="{BB962C8B-B14F-4D97-AF65-F5344CB8AC3E}">
        <p14:creationId xmlns:p14="http://schemas.microsoft.com/office/powerpoint/2010/main" val="213567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:a16="http://schemas.microsoft.com/office/drawing/2014/main" id="{53C8CD4F-DA03-4B9D-B3B6-E6E182DDF588}"/>
              </a:ext>
            </a:extLst>
          </p:cNvPr>
          <p:cNvSpPr/>
          <p:nvPr/>
        </p:nvSpPr>
        <p:spPr>
          <a:xfrm>
            <a:off x="715820" y="5941563"/>
            <a:ext cx="2428240" cy="818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A5D955A1-AAA3-4497-9E12-896AB7885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070563"/>
              </p:ext>
            </p:extLst>
          </p:nvPr>
        </p:nvGraphicFramePr>
        <p:xfrm>
          <a:off x="2870375" y="0"/>
          <a:ext cx="102311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kstiruutu 14">
            <a:extLst>
              <a:ext uri="{FF2B5EF4-FFF2-40B4-BE49-F238E27FC236}">
                <a16:creationId xmlns:a16="http://schemas.microsoft.com/office/drawing/2014/main" id="{B204A11D-5BD9-4C3B-B7E0-A1A91A7946CE}"/>
              </a:ext>
            </a:extLst>
          </p:cNvPr>
          <p:cNvSpPr txBox="1"/>
          <p:nvPr/>
        </p:nvSpPr>
        <p:spPr>
          <a:xfrm>
            <a:off x="476632" y="2274837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>
                <a:solidFill>
                  <a:schemeClr val="accent1"/>
                </a:solidFill>
              </a:rPr>
              <a:t>Hillintä ja sopeutuminen – eri keinot, sama tavoite</a:t>
            </a:r>
          </a:p>
        </p:txBody>
      </p:sp>
    </p:spTree>
    <p:extLst>
      <p:ext uri="{BB962C8B-B14F-4D97-AF65-F5344CB8AC3E}">
        <p14:creationId xmlns:p14="http://schemas.microsoft.com/office/powerpoint/2010/main" val="142866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1EB7DA7D-5483-4452-AA0B-22E7214F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00">
                <a:solidFill>
                  <a:schemeClr val="accent1"/>
                </a:solidFill>
              </a:rPr>
              <a:t>Mitä vaaratekijälle altistuu?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91681297-E472-40B3-9DA2-8398BE44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2" y="1589891"/>
            <a:ext cx="6773956" cy="478473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2000">
                <a:solidFill>
                  <a:srgbClr val="000000"/>
                </a:solidFill>
              </a:rPr>
              <a:t>Arvojen tunnistaminen ja sijoittuminen olennaista.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000">
                <a:solidFill>
                  <a:srgbClr val="000000"/>
                </a:solidFill>
              </a:rPr>
              <a:t>Ilmastonmuutos voi siirtää tai laajentaa vaaratekijöiden vaikutusaluetta – johtaa altistuvien alueiden siirtymiseen.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000">
                <a:solidFill>
                  <a:srgbClr val="000000"/>
                </a:solidFill>
              </a:rPr>
              <a:t>Työn tavoitteet ohjaavat altistumisen ja arvojen tunnistamisessa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800">
                <a:solidFill>
                  <a:srgbClr val="000000"/>
                </a:solidFill>
              </a:rPr>
              <a:t>Eri vastuualueilla ja eri tehtävissä suojeltava arvo vaihtelee.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000">
                <a:solidFill>
                  <a:srgbClr val="000000"/>
                </a:solidFill>
              </a:rPr>
              <a:t>Altistuvien arvojen tunnistaminen voi olla itsestään selvää, mutta silti tärkeä askel. Joskus arvoja täytyy priorisoida ja sopeutumiskeinojen kehitys helpottuu jos altistuminen on selkeästi tunnistettu.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800">
                <a:solidFill>
                  <a:srgbClr val="000000"/>
                </a:solidFill>
              </a:rPr>
              <a:t>Esim. onko sopeutumiskeinoja kehittämisessä tärkeämpää suojella luonnon monimuotoisuutta vai maatalouden kannattavuutta?</a:t>
            </a:r>
            <a:endParaRPr lang="fi-FI" sz="1800" b="1">
              <a:solidFill>
                <a:srgbClr val="000000"/>
              </a:solidFill>
            </a:endParaRPr>
          </a:p>
        </p:txBody>
      </p:sp>
      <p:pic>
        <p:nvPicPr>
          <p:cNvPr id="4" name="Kuvan paikkamerkki 3" descr="Kuva, joka sisältää kohteen vesi, ulko, lammikko, kivi&#10;&#10;Kuvaus luotu automaattisesti">
            <a:extLst>
              <a:ext uri="{FF2B5EF4-FFF2-40B4-BE49-F238E27FC236}">
                <a16:creationId xmlns:a16="http://schemas.microsoft.com/office/drawing/2014/main" id="{95FF433C-FB4E-4814-B15D-46531EF250C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3C6D66-B685-434D-B17F-B59DACD2E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 </a:t>
            </a:r>
            <a:fld id="{4B3ABE4D-E3AA-DE44-821B-852CBCAB171A}" type="slidenum"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1D432B42-3C46-4871-835C-66BECFA5F749}"/>
              </a:ext>
            </a:extLst>
          </p:cNvPr>
          <p:cNvSpPr txBox="1">
            <a:spLocks/>
          </p:cNvSpPr>
          <p:nvPr/>
        </p:nvSpPr>
        <p:spPr>
          <a:xfrm>
            <a:off x="4836067" y="6504468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spcAft>
                <a:spcPts val="600"/>
              </a:spcAft>
              <a:defRPr/>
            </a:pPr>
            <a:r>
              <a:rPr lang="en-US" sz="1050"/>
              <a:t>Photo by </a:t>
            </a:r>
            <a:r>
              <a:rPr lang="en-US" sz="1050">
                <a:hlinkClick r:id="rId4"/>
              </a:rPr>
              <a:t>Chris Gallagher</a:t>
            </a:r>
            <a:r>
              <a:rPr lang="en-US" sz="1050"/>
              <a:t> on </a:t>
            </a:r>
            <a:r>
              <a:rPr lang="en-US" sz="1050" err="1">
                <a:hlinkClick r:id="rId4"/>
              </a:rPr>
              <a:t>Unsplash</a:t>
            </a:r>
            <a:endParaRPr lang="fi-FI" sz="400">
              <a:solidFill>
                <a:srgbClr val="898989"/>
              </a:solidFill>
              <a:latin typeface="Calibri" panose="020F0502020204030204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BDD4E7B5-7AB2-4753-9930-6D38F17F2EBF}"/>
              </a:ext>
            </a:extLst>
          </p:cNvPr>
          <p:cNvSpPr/>
          <p:nvPr/>
        </p:nvSpPr>
        <p:spPr>
          <a:xfrm rot="8434620">
            <a:off x="9333771" y="4442556"/>
            <a:ext cx="3003640" cy="4273339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1CD6A6B-222F-449B-8F1E-1546C3017E5E}"/>
              </a:ext>
            </a:extLst>
          </p:cNvPr>
          <p:cNvSpPr/>
          <p:nvPr/>
        </p:nvSpPr>
        <p:spPr>
          <a:xfrm>
            <a:off x="8700205" y="5135375"/>
            <a:ext cx="3611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Altistuminen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tulvariskialueella asuminen, lämpösaarekkeet, pohjavesialue</a:t>
            </a:r>
          </a:p>
        </p:txBody>
      </p:sp>
    </p:spTree>
    <p:extLst>
      <p:ext uri="{BB962C8B-B14F-4D97-AF65-F5344CB8AC3E}">
        <p14:creationId xmlns:p14="http://schemas.microsoft.com/office/powerpoint/2010/main" val="83318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EF225368-8E12-4F41-B399-ED00D543C9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823" y="1453386"/>
            <a:ext cx="5988816" cy="4515155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C479DD60-6C85-4AF3-B8E5-654EF65FC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41" y="5701030"/>
            <a:ext cx="3045041" cy="103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E3FB10B-57DF-43B8-89B3-FD282646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268760"/>
            <a:ext cx="7750402" cy="631959"/>
          </a:xfrm>
        </p:spPr>
        <p:txBody>
          <a:bodyPr>
            <a:normAutofit/>
          </a:bodyPr>
          <a:lstStyle/>
          <a:p>
            <a:r>
              <a:rPr lang="fi-FI" sz="3200" b="1" kern="1200" spc="-150">
                <a:solidFill>
                  <a:schemeClr val="tx2"/>
                </a:solidFill>
                <a:latin typeface="Open Sans" panose="020B0606030504020204" pitchFamily="34" charset="0"/>
              </a:rPr>
              <a:t>Iso-Kuloveden tulvakartoitus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10485E1-900C-4505-8225-9A83A6E2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91" y="2157882"/>
            <a:ext cx="5331326" cy="43438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kern="1200">
                <a:solidFill>
                  <a:schemeClr val="tx2"/>
                </a:solidFill>
                <a:latin typeface="Open Sans" panose="020B0606030504020204" pitchFamily="34" charset="0"/>
              </a:rPr>
              <a:t>Kartoitettu, mitkä alueet ja kohteet altistuvat tulville.</a:t>
            </a:r>
          </a:p>
          <a:p>
            <a:endParaRPr lang="fi-FI" sz="2000" kern="1200">
              <a:solidFill>
                <a:schemeClr val="tx2"/>
              </a:solidFill>
              <a:latin typeface="Open Sans" panose="020B0606030504020204" pitchFamily="34" charset="0"/>
            </a:endParaRPr>
          </a:p>
          <a:p>
            <a:endParaRPr lang="fi-FI" sz="2000" kern="1200">
              <a:solidFill>
                <a:schemeClr val="tx2"/>
              </a:solidFill>
              <a:latin typeface="Open Sans" panose="020B0606030504020204" pitchFamily="34" charset="0"/>
            </a:endParaRPr>
          </a:p>
          <a:p>
            <a:endParaRPr lang="fi-FI" sz="2000" kern="1200">
              <a:solidFill>
                <a:schemeClr val="tx2"/>
              </a:solidFill>
              <a:latin typeface="Open Sans" panose="020B0606030504020204" pitchFamily="34" charset="0"/>
            </a:endParaRPr>
          </a:p>
          <a:p>
            <a:endParaRPr lang="fi-FI" sz="2000" kern="1200">
              <a:solidFill>
                <a:schemeClr val="tx2"/>
              </a:solidFill>
              <a:latin typeface="Open Sans" panose="020B0606030504020204" pitchFamily="34" charset="0"/>
            </a:endParaRPr>
          </a:p>
          <a:p>
            <a:endParaRPr lang="fi-FI" sz="2000" kern="1200">
              <a:solidFill>
                <a:schemeClr val="tx2"/>
              </a:solidFill>
              <a:latin typeface="Open Sans" panose="020B0606030504020204" pitchFamily="34" charset="0"/>
            </a:endParaRPr>
          </a:p>
          <a:p>
            <a:endParaRPr lang="fi-FI" sz="2000" kern="1200">
              <a:solidFill>
                <a:schemeClr val="tx2"/>
              </a:solidFill>
              <a:latin typeface="Open Sans" panose="020B0606030504020204" pitchFamily="34" charset="0"/>
            </a:endParaRPr>
          </a:p>
          <a:p>
            <a:r>
              <a:rPr lang="fi-FI" sz="2000" kern="1200">
                <a:solidFill>
                  <a:schemeClr val="tx2"/>
                </a:solidFill>
                <a:latin typeface="Open Sans" panose="020B0606030504020204" pitchFamily="34" charset="0"/>
              </a:rPr>
              <a:t>Mahdollistaa myös vaikutusketjujen tunnistamisen – esim. maantien katkeamisella vaikutuksia yrityksiin ja logistiikkaan.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DC3C4550-0F62-4DB8-8525-8FAAB9E3E6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16" y="2877984"/>
            <a:ext cx="3189179" cy="2102945"/>
          </a:xfrm>
          <a:prstGeom prst="rect">
            <a:avLst/>
          </a:prstGeom>
        </p:spPr>
      </p:pic>
      <p:cxnSp>
        <p:nvCxnSpPr>
          <p:cNvPr id="4" name="Yhdistin: Kaareva 3">
            <a:extLst>
              <a:ext uri="{FF2B5EF4-FFF2-40B4-BE49-F238E27FC236}">
                <a16:creationId xmlns:a16="http://schemas.microsoft.com/office/drawing/2014/main" id="{AFE37746-56D0-45AB-A356-CB0609CC220E}"/>
              </a:ext>
            </a:extLst>
          </p:cNvPr>
          <p:cNvCxnSpPr>
            <a:cxnSpLocks/>
          </p:cNvCxnSpPr>
          <p:nvPr/>
        </p:nvCxnSpPr>
        <p:spPr>
          <a:xfrm>
            <a:off x="4941870" y="5250094"/>
            <a:ext cx="3715896" cy="630423"/>
          </a:xfrm>
          <a:prstGeom prst="curvedConnector3">
            <a:avLst>
              <a:gd name="adj1" fmla="val 42884"/>
            </a:avLst>
          </a:prstGeom>
          <a:ln w="38100">
            <a:solidFill>
              <a:srgbClr val="FFCC00"/>
            </a:solidFill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06B7FB5-B19A-4A71-B2FE-54D758662AFA}"/>
              </a:ext>
            </a:extLst>
          </p:cNvPr>
          <p:cNvSpPr/>
          <p:nvPr/>
        </p:nvSpPr>
        <p:spPr>
          <a:xfrm rot="15189146">
            <a:off x="9636176" y="-1663486"/>
            <a:ext cx="3003640" cy="4273339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4C93998D-8236-40B0-962C-241FC24AE560}"/>
              </a:ext>
            </a:extLst>
          </p:cNvPr>
          <p:cNvSpPr/>
          <p:nvPr/>
        </p:nvSpPr>
        <p:spPr>
          <a:xfrm>
            <a:off x="8866597" y="387064"/>
            <a:ext cx="3611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Altistuminen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tulvariskialueella asuminen, lämpösaarekkeet, pohjavesialue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CA16F49-DE4C-4F59-B893-4FD65ECBB8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09" y="749756"/>
            <a:ext cx="3256748" cy="10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i 20">
            <a:extLst>
              <a:ext uri="{FF2B5EF4-FFF2-40B4-BE49-F238E27FC236}">
                <a16:creationId xmlns:a16="http://schemas.microsoft.com/office/drawing/2014/main" id="{6B89104D-ADFB-41A8-8886-EEBD6E236412}"/>
              </a:ext>
            </a:extLst>
          </p:cNvPr>
          <p:cNvSpPr/>
          <p:nvPr/>
        </p:nvSpPr>
        <p:spPr>
          <a:xfrm rot="15189146">
            <a:off x="9636176" y="-1663486"/>
            <a:ext cx="3003640" cy="4273339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1EB7DA7D-5483-4452-AA0B-22E7214F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>
                <a:solidFill>
                  <a:schemeClr val="tx1"/>
                </a:solidFill>
              </a:rPr>
              <a:t>Altistumisen tunnistaminen ja ryhmittely </a:t>
            </a:r>
            <a:br>
              <a:rPr lang="fi-FI" sz="2400">
                <a:solidFill>
                  <a:schemeClr val="tx1"/>
                </a:solidFill>
              </a:rPr>
            </a:br>
            <a:r>
              <a:rPr lang="fi-FI" sz="2400">
                <a:solidFill>
                  <a:schemeClr val="tx1"/>
                </a:solidFill>
              </a:rPr>
              <a:t>– vesihuollon esimerkki</a:t>
            </a:r>
            <a:endParaRPr lang="fi-FI" sz="3700">
              <a:solidFill>
                <a:schemeClr val="tx1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3C6D66-B685-434D-B17F-B59DACD2E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 </a:t>
            </a:r>
            <a:fld id="{4B3ABE4D-E3AA-DE44-821B-852CBCAB171A}" type="slidenum"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86B2F1-06EE-4DD9-BA71-ABBA2EE31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Esityksen alatunniste tässä</a:t>
            </a:r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7EC21000-15B3-4257-AFF8-1F2518B75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831485"/>
              </p:ext>
            </p:extLst>
          </p:nvPr>
        </p:nvGraphicFramePr>
        <p:xfrm>
          <a:off x="922350" y="2017844"/>
          <a:ext cx="10636236" cy="392882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140445">
                  <a:extLst>
                    <a:ext uri="{9D8B030D-6E8A-4147-A177-3AD203B41FA5}">
                      <a16:colId xmlns:a16="http://schemas.microsoft.com/office/drawing/2014/main" val="3686235826"/>
                    </a:ext>
                  </a:extLst>
                </a:gridCol>
                <a:gridCol w="6495791">
                  <a:extLst>
                    <a:ext uri="{9D8B030D-6E8A-4147-A177-3AD203B41FA5}">
                      <a16:colId xmlns:a16="http://schemas.microsoft.com/office/drawing/2014/main" val="3021023739"/>
                    </a:ext>
                  </a:extLst>
                </a:gridCol>
              </a:tblGrid>
              <a:tr h="55264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Tunnistettu arvoryhmä</a:t>
                      </a:r>
                      <a:endParaRPr lang="fi-FI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Esimerkki</a:t>
                      </a:r>
                      <a:endParaRPr lang="fi-FI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86574"/>
                  </a:ext>
                </a:extLst>
              </a:tr>
              <a:tr h="67523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Ihmisten terveys ja hyvinvointi</a:t>
                      </a:r>
                      <a:endParaRPr lang="fi-FI" sz="1800">
                        <a:effectLst/>
                      </a:endParaRPr>
                    </a:p>
                  </a:txBody>
                  <a:tcPr marL="63500" marR="63500" marT="63500" marB="63500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800">
                        <a:effectLst/>
                      </a:endParaRPr>
                    </a:p>
                  </a:txBody>
                  <a:tcPr marL="63500" marR="63500" marT="63500" marB="63500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62625819"/>
                  </a:ext>
                </a:extLst>
              </a:tr>
              <a:tr h="67523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Yhteiskunnan toiminnot</a:t>
                      </a:r>
                      <a:endParaRPr lang="fi-FI" sz="18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80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02347076"/>
                  </a:ext>
                </a:extLst>
              </a:tr>
              <a:tr h="67523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Rakennettu ympäristö</a:t>
                      </a:r>
                      <a:endParaRPr lang="fi-FI" sz="18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80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906574740"/>
                  </a:ext>
                </a:extLst>
              </a:tr>
              <a:tr h="67523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Talous</a:t>
                      </a:r>
                      <a:endParaRPr lang="fi-FI" sz="18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80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14628787"/>
                  </a:ext>
                </a:extLst>
              </a:tr>
              <a:tr h="67523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Luonto</a:t>
                      </a:r>
                      <a:endParaRPr lang="fi-FI" sz="18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80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755795168"/>
                  </a:ext>
                </a:extLst>
              </a:tr>
            </a:tbl>
          </a:graphicData>
        </a:graphic>
      </p:graphicFrame>
      <p:sp>
        <p:nvSpPr>
          <p:cNvPr id="3" name="Ellipsi 2">
            <a:extLst>
              <a:ext uri="{FF2B5EF4-FFF2-40B4-BE49-F238E27FC236}">
                <a16:creationId xmlns:a16="http://schemas.microsoft.com/office/drawing/2014/main" id="{CFEAF5E4-396D-4A86-8337-749C11FB74B5}"/>
              </a:ext>
            </a:extLst>
          </p:cNvPr>
          <p:cNvSpPr/>
          <p:nvPr/>
        </p:nvSpPr>
        <p:spPr>
          <a:xfrm>
            <a:off x="8229600" y="2600069"/>
            <a:ext cx="636997" cy="60617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/>
              <a:t>1</a:t>
            </a:r>
            <a:endParaRPr lang="fi-FI" b="1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A223A1A-6A2B-4C1D-8529-8617692C7742}"/>
              </a:ext>
            </a:extLst>
          </p:cNvPr>
          <p:cNvSpPr/>
          <p:nvPr/>
        </p:nvSpPr>
        <p:spPr>
          <a:xfrm>
            <a:off x="9785351" y="3282909"/>
            <a:ext cx="636997" cy="60617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/>
              <a:t>2</a:t>
            </a:r>
            <a:endParaRPr lang="fi-FI" b="1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37E9EA5C-426A-4C50-A811-27B45461AEB2}"/>
              </a:ext>
            </a:extLst>
          </p:cNvPr>
          <p:cNvSpPr/>
          <p:nvPr/>
        </p:nvSpPr>
        <p:spPr>
          <a:xfrm>
            <a:off x="10391524" y="5301518"/>
            <a:ext cx="636997" cy="60617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/>
              <a:t>3</a:t>
            </a:r>
            <a:endParaRPr lang="fi-FI" b="1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9C50EB74-3699-458B-8AC1-1C3CB079C383}"/>
              </a:ext>
            </a:extLst>
          </p:cNvPr>
          <p:cNvSpPr/>
          <p:nvPr/>
        </p:nvSpPr>
        <p:spPr>
          <a:xfrm>
            <a:off x="7448019" y="3950728"/>
            <a:ext cx="636997" cy="60617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/>
              <a:t>4</a:t>
            </a:r>
            <a:endParaRPr lang="fi-FI" b="1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7444B1CD-93BF-4202-87D4-867496BA231B}"/>
              </a:ext>
            </a:extLst>
          </p:cNvPr>
          <p:cNvSpPr/>
          <p:nvPr/>
        </p:nvSpPr>
        <p:spPr>
          <a:xfrm>
            <a:off x="8762143" y="4611208"/>
            <a:ext cx="636997" cy="60617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/>
              <a:t>5</a:t>
            </a:r>
            <a:endParaRPr lang="fi-FI" b="1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C9D68B0-9EFC-4EF9-A380-6561B72B04FB}"/>
              </a:ext>
            </a:extLst>
          </p:cNvPr>
          <p:cNvSpPr txBox="1"/>
          <p:nvPr/>
        </p:nvSpPr>
        <p:spPr>
          <a:xfrm>
            <a:off x="5095982" y="2600069"/>
            <a:ext cx="63905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b="0" u="none" strike="noStrike">
                <a:solidFill>
                  <a:srgbClr val="000000"/>
                </a:solidFill>
                <a:effectLst/>
              </a:rPr>
              <a:t>Vedenkäyttäjien terveys</a:t>
            </a:r>
            <a:endParaRPr lang="fi-FI">
              <a:effectLst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8818CBA-7942-4E7E-93C9-781C52539C22}"/>
              </a:ext>
            </a:extLst>
          </p:cNvPr>
          <p:cNvSpPr txBox="1"/>
          <p:nvPr/>
        </p:nvSpPr>
        <p:spPr>
          <a:xfrm>
            <a:off x="5104543" y="3302840"/>
            <a:ext cx="63905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 fontAlgn="t">
              <a:spcBef>
                <a:spcPts val="0"/>
              </a:spcBef>
              <a:spcAft>
                <a:spcPts val="0"/>
              </a:spcAft>
            </a:pPr>
            <a:r>
              <a:rPr lang="fi-FI" sz="1800" b="0" u="none" strike="noStrike">
                <a:solidFill>
                  <a:srgbClr val="000000"/>
                </a:solidFill>
                <a:effectLst/>
              </a:rPr>
              <a:t>Vesihuollon toimivuus (esim. sairaalat)</a:t>
            </a:r>
            <a:endParaRPr lang="fi-FI" sz="1800">
              <a:effectLst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6B81F9AE-AE60-4BEC-9A1B-ACC8D21CC099}"/>
              </a:ext>
            </a:extLst>
          </p:cNvPr>
          <p:cNvSpPr txBox="1"/>
          <p:nvPr/>
        </p:nvSpPr>
        <p:spPr>
          <a:xfrm>
            <a:off x="5106416" y="3975192"/>
            <a:ext cx="63905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 fontAlgn="t">
              <a:spcBef>
                <a:spcPts val="0"/>
              </a:spcBef>
              <a:spcAft>
                <a:spcPts val="0"/>
              </a:spcAft>
            </a:pPr>
            <a:r>
              <a:rPr lang="fi-FI" sz="1800" b="0" u="none" strike="noStrike">
                <a:solidFill>
                  <a:srgbClr val="000000"/>
                </a:solidFill>
                <a:effectLst/>
              </a:rPr>
              <a:t>Puhdistamot, putkisto</a:t>
            </a:r>
            <a:endParaRPr lang="fi-FI" sz="1800">
              <a:effectLst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142FEE4-73F6-452E-9552-CCFF0C878029}"/>
              </a:ext>
            </a:extLst>
          </p:cNvPr>
          <p:cNvSpPr txBox="1"/>
          <p:nvPr/>
        </p:nvSpPr>
        <p:spPr>
          <a:xfrm>
            <a:off x="5095982" y="4644546"/>
            <a:ext cx="63905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 fontAlgn="t">
              <a:spcBef>
                <a:spcPts val="0"/>
              </a:spcBef>
              <a:spcAft>
                <a:spcPts val="0"/>
              </a:spcAft>
            </a:pPr>
            <a:r>
              <a:rPr lang="fi-FI" sz="1800" b="0" u="none" strike="noStrike">
                <a:solidFill>
                  <a:srgbClr val="000000"/>
                </a:solidFill>
                <a:effectLst/>
              </a:rPr>
              <a:t>Vedenkäyttäjien talous, laitokset</a:t>
            </a:r>
            <a:endParaRPr lang="fi-FI" sz="1800">
              <a:effectLst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52BA607-1FA3-4A42-AC0F-DE330875CD14}"/>
              </a:ext>
            </a:extLst>
          </p:cNvPr>
          <p:cNvSpPr txBox="1"/>
          <p:nvPr/>
        </p:nvSpPr>
        <p:spPr>
          <a:xfrm>
            <a:off x="5094269" y="5309449"/>
            <a:ext cx="63905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 fontAlgn="t">
              <a:spcBef>
                <a:spcPts val="0"/>
              </a:spcBef>
              <a:spcAft>
                <a:spcPts val="0"/>
              </a:spcAft>
            </a:pPr>
            <a:r>
              <a:rPr lang="fi-FI" sz="1800" b="0" u="none" strike="noStrike">
                <a:solidFill>
                  <a:srgbClr val="000000"/>
                </a:solidFill>
                <a:effectLst/>
              </a:rPr>
              <a:t>Vesistöjen hyvä tila</a:t>
            </a:r>
            <a:endParaRPr lang="fi-FI" sz="1800">
              <a:effectLst/>
              <a:highlight>
                <a:srgbClr val="FFFF00"/>
              </a:highlight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E0398DAA-A7EF-46CC-9ED6-FE4AFADFE317}"/>
              </a:ext>
            </a:extLst>
          </p:cNvPr>
          <p:cNvSpPr/>
          <p:nvPr/>
        </p:nvSpPr>
        <p:spPr>
          <a:xfrm>
            <a:off x="8866597" y="387064"/>
            <a:ext cx="3611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Altistuminen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tulvariskialueella asuminen, lämpösaarekkeet, pohjavesialue</a:t>
            </a:r>
          </a:p>
        </p:txBody>
      </p:sp>
    </p:spTree>
    <p:extLst>
      <p:ext uri="{BB962C8B-B14F-4D97-AF65-F5344CB8AC3E}">
        <p14:creationId xmlns:p14="http://schemas.microsoft.com/office/powerpoint/2010/main" val="16738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4" grpId="0"/>
      <p:bldP spid="12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i 12">
            <a:extLst>
              <a:ext uri="{FF2B5EF4-FFF2-40B4-BE49-F238E27FC236}">
                <a16:creationId xmlns:a16="http://schemas.microsoft.com/office/drawing/2014/main" id="{E1E333C2-2D89-414A-B329-93661558A76D}"/>
              </a:ext>
            </a:extLst>
          </p:cNvPr>
          <p:cNvSpPr/>
          <p:nvPr/>
        </p:nvSpPr>
        <p:spPr>
          <a:xfrm rot="15189146">
            <a:off x="9636176" y="-1663486"/>
            <a:ext cx="3003640" cy="4273339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4CBBF53E-4620-4D6F-85F6-AFDE8F55A858}"/>
              </a:ext>
            </a:extLst>
          </p:cNvPr>
          <p:cNvSpPr/>
          <p:nvPr/>
        </p:nvSpPr>
        <p:spPr>
          <a:xfrm>
            <a:off x="482600" y="5977356"/>
            <a:ext cx="30988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7BFE059A-51B2-4726-A8BB-2372668D6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628438"/>
              </p:ext>
            </p:extLst>
          </p:nvPr>
        </p:nvGraphicFramePr>
        <p:xfrm>
          <a:off x="264488" y="1402895"/>
          <a:ext cx="8912380" cy="448711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986288">
                  <a:extLst>
                    <a:ext uri="{9D8B030D-6E8A-4147-A177-3AD203B41FA5}">
                      <a16:colId xmlns:a16="http://schemas.microsoft.com/office/drawing/2014/main" val="3686235826"/>
                    </a:ext>
                  </a:extLst>
                </a:gridCol>
                <a:gridCol w="1975364">
                  <a:extLst>
                    <a:ext uri="{9D8B030D-6E8A-4147-A177-3AD203B41FA5}">
                      <a16:colId xmlns:a16="http://schemas.microsoft.com/office/drawing/2014/main" val="3505417648"/>
                    </a:ext>
                  </a:extLst>
                </a:gridCol>
                <a:gridCol w="1975364">
                  <a:extLst>
                    <a:ext uri="{9D8B030D-6E8A-4147-A177-3AD203B41FA5}">
                      <a16:colId xmlns:a16="http://schemas.microsoft.com/office/drawing/2014/main" val="1579544960"/>
                    </a:ext>
                  </a:extLst>
                </a:gridCol>
                <a:gridCol w="1975364">
                  <a:extLst>
                    <a:ext uri="{9D8B030D-6E8A-4147-A177-3AD203B41FA5}">
                      <a16:colId xmlns:a16="http://schemas.microsoft.com/office/drawing/2014/main" val="1212055220"/>
                    </a:ext>
                  </a:extLst>
                </a:gridCol>
              </a:tblGrid>
              <a:tr h="4315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4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Vaaratekijä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50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50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80938281"/>
                  </a:ext>
                </a:extLst>
              </a:tr>
              <a:tr h="7618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Arvot</a:t>
                      </a:r>
                      <a:endParaRPr lang="fi-FI" sz="1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Toiminta-ympäristön muutos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Helle, lämpötilan nousu ja kuivuus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Sadannan lisääntyminen, tulvat, talousveden saastuminen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86574"/>
                  </a:ext>
                </a:extLst>
              </a:tr>
              <a:tr h="83191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Vedenkäyttäjien terveys</a:t>
                      </a:r>
                      <a:endParaRPr lang="fi-FI" sz="1800">
                        <a:effectLst/>
                      </a:endParaRPr>
                    </a:p>
                  </a:txBody>
                  <a:tcPr marL="63500" marR="63500" marT="63500" marB="63500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050" b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 marL="63500" marR="63500" marT="63500" marB="63500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5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3500" marR="63500" marT="63500" marB="63500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50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 marL="63500" marR="63500" marT="63500" marB="63500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625819"/>
                  </a:ext>
                </a:extLst>
              </a:tr>
              <a:tr h="83191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Vesihuollon toimivuus</a:t>
                      </a:r>
                      <a:endParaRPr lang="fi-FI" sz="180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50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50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50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347076"/>
                  </a:ext>
                </a:extLst>
              </a:tr>
              <a:tr h="83191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Vesistöjen hyvä tila</a:t>
                      </a:r>
                      <a:endParaRPr lang="fi-FI" sz="180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50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50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i-FI" sz="150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 marL="63500" marR="63500" marT="63500" marB="6350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343035"/>
                  </a:ext>
                </a:extLst>
              </a:tr>
            </a:tbl>
          </a:graphicData>
        </a:graphic>
      </p:graphicFrame>
      <p:sp>
        <p:nvSpPr>
          <p:cNvPr id="4" name="Otsikko 3">
            <a:extLst>
              <a:ext uri="{FF2B5EF4-FFF2-40B4-BE49-F238E27FC236}">
                <a16:creationId xmlns:a16="http://schemas.microsoft.com/office/drawing/2014/main" id="{1B6FF7D7-8EAC-4836-963A-AE796B82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88" y="232944"/>
            <a:ext cx="10636236" cy="1119501"/>
          </a:xfrm>
        </p:spPr>
        <p:txBody>
          <a:bodyPr/>
          <a:lstStyle/>
          <a:p>
            <a:r>
              <a:rPr lang="fi-FI"/>
              <a:t>Mille vaaratekijälle arvo altistuu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B15FA583-0691-4B51-8841-B644321E4A7A}"/>
              </a:ext>
            </a:extLst>
          </p:cNvPr>
          <p:cNvSpPr/>
          <p:nvPr/>
        </p:nvSpPr>
        <p:spPr>
          <a:xfrm>
            <a:off x="3015132" y="3929846"/>
            <a:ext cx="2383605" cy="143790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E4CF6D25-72D6-4C61-9B42-19A4B75C7F9D}"/>
              </a:ext>
            </a:extLst>
          </p:cNvPr>
          <p:cNvSpPr/>
          <p:nvPr/>
        </p:nvSpPr>
        <p:spPr>
          <a:xfrm>
            <a:off x="6957578" y="3138500"/>
            <a:ext cx="2383605" cy="143790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9A95787B-E45D-4D1F-A01D-409C722FEA01}"/>
              </a:ext>
            </a:extLst>
          </p:cNvPr>
          <p:cNvSpPr/>
          <p:nvPr/>
        </p:nvSpPr>
        <p:spPr>
          <a:xfrm>
            <a:off x="4986355" y="3879396"/>
            <a:ext cx="2383605" cy="146641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1343B565-FCBD-47A1-94E4-D90878007ED5}"/>
              </a:ext>
            </a:extLst>
          </p:cNvPr>
          <p:cNvSpPr/>
          <p:nvPr/>
        </p:nvSpPr>
        <p:spPr>
          <a:xfrm>
            <a:off x="8866597" y="387064"/>
            <a:ext cx="3611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Altistuminen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tulvariskialueella asuminen, lämpösaarekkeet, pohjavesialue</a:t>
            </a:r>
          </a:p>
        </p:txBody>
      </p:sp>
      <p:graphicFrame>
        <p:nvGraphicFramePr>
          <p:cNvPr id="3" name="Taulukko 3">
            <a:extLst>
              <a:ext uri="{FF2B5EF4-FFF2-40B4-BE49-F238E27FC236}">
                <a16:creationId xmlns:a16="http://schemas.microsoft.com/office/drawing/2014/main" id="{85FB31AC-744B-4DA0-A550-57A8D9FB7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038394"/>
              </p:ext>
            </p:extLst>
          </p:nvPr>
        </p:nvGraphicFramePr>
        <p:xfrm>
          <a:off x="9459935" y="2066566"/>
          <a:ext cx="2540000" cy="31597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5392">
                  <a:extLst>
                    <a:ext uri="{9D8B030D-6E8A-4147-A177-3AD203B41FA5}">
                      <a16:colId xmlns:a16="http://schemas.microsoft.com/office/drawing/2014/main" val="3932368353"/>
                    </a:ext>
                  </a:extLst>
                </a:gridCol>
                <a:gridCol w="1014608">
                  <a:extLst>
                    <a:ext uri="{9D8B030D-6E8A-4147-A177-3AD203B41FA5}">
                      <a16:colId xmlns:a16="http://schemas.microsoft.com/office/drawing/2014/main" val="3971012881"/>
                    </a:ext>
                  </a:extLst>
                </a:gridCol>
              </a:tblGrid>
              <a:tr h="457781">
                <a:tc gridSpan="2">
                  <a:txBody>
                    <a:bodyPr/>
                    <a:lstStyle/>
                    <a:p>
                      <a:pPr algn="ctr"/>
                      <a:r>
                        <a:rPr lang="fi-FI" sz="2000"/>
                        <a:t>Altistumisen määrä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i-FI"/>
                        <a:t>Altistumisen määrä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67962"/>
                  </a:ext>
                </a:extLst>
              </a:tr>
              <a:tr h="666982">
                <a:tc>
                  <a:txBody>
                    <a:bodyPr/>
                    <a:lstStyle/>
                    <a:p>
                      <a:r>
                        <a:rPr lang="fi-FI" sz="2000"/>
                        <a:t>Korkea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18003"/>
                  </a:ext>
                </a:extLst>
              </a:tr>
              <a:tr h="666982">
                <a:tc>
                  <a:txBody>
                    <a:bodyPr/>
                    <a:lstStyle/>
                    <a:p>
                      <a:r>
                        <a:rPr lang="fi-FI" sz="2000"/>
                        <a:t>Keskitaso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402228"/>
                  </a:ext>
                </a:extLst>
              </a:tr>
              <a:tr h="666982">
                <a:tc>
                  <a:txBody>
                    <a:bodyPr/>
                    <a:lstStyle/>
                    <a:p>
                      <a:r>
                        <a:rPr lang="fi-FI" sz="2000"/>
                        <a:t>Matala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178240"/>
                  </a:ext>
                </a:extLst>
              </a:tr>
              <a:tr h="666982">
                <a:tc>
                  <a:txBody>
                    <a:bodyPr/>
                    <a:lstStyle/>
                    <a:p>
                      <a:r>
                        <a:rPr lang="fi-FI" sz="2000"/>
                        <a:t>Ei altistumista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42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87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uora nuoliyhdysviiva 14"/>
          <p:cNvCxnSpPr/>
          <p:nvPr/>
        </p:nvCxnSpPr>
        <p:spPr>
          <a:xfrm>
            <a:off x="6403560" y="2960622"/>
            <a:ext cx="1606662" cy="26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i 1"/>
          <p:cNvSpPr/>
          <p:nvPr/>
        </p:nvSpPr>
        <p:spPr>
          <a:xfrm rot="2869060">
            <a:off x="4119842" y="60976"/>
            <a:ext cx="3003640" cy="4273339"/>
          </a:xfrm>
          <a:prstGeom prst="ellipse">
            <a:avLst/>
          </a:prstGeom>
          <a:solidFill>
            <a:srgbClr val="00BAED">
              <a:alpha val="50000"/>
            </a:srgbClr>
          </a:solidFill>
          <a:ln>
            <a:solidFill>
              <a:schemeClr val="accent5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llipsi 8"/>
          <p:cNvSpPr/>
          <p:nvPr/>
        </p:nvSpPr>
        <p:spPr>
          <a:xfrm rot="8434620">
            <a:off x="4045079" y="2218023"/>
            <a:ext cx="3003640" cy="4273339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Ellipsi 9"/>
          <p:cNvSpPr/>
          <p:nvPr/>
        </p:nvSpPr>
        <p:spPr>
          <a:xfrm rot="5237034">
            <a:off x="1768269" y="823954"/>
            <a:ext cx="3003640" cy="4273339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507711" y="726617"/>
            <a:ext cx="3131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Haavoittuvuus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ikä, varallisuustaso, luontoympäristö, maatalous, infrastruktuuri</a:t>
            </a:r>
          </a:p>
        </p:txBody>
      </p:sp>
      <p:sp>
        <p:nvSpPr>
          <p:cNvPr id="5" name="Suorakulmio 4"/>
          <p:cNvSpPr/>
          <p:nvPr/>
        </p:nvSpPr>
        <p:spPr>
          <a:xfrm>
            <a:off x="3987967" y="4484384"/>
            <a:ext cx="3611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Altistuminen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tulvariskialueella asuminen, lämpösaarekkeet, pohjavesialue</a:t>
            </a:r>
          </a:p>
        </p:txBody>
      </p:sp>
      <p:sp>
        <p:nvSpPr>
          <p:cNvPr id="11" name="Suorakulmio 10"/>
          <p:cNvSpPr/>
          <p:nvPr/>
        </p:nvSpPr>
        <p:spPr>
          <a:xfrm flipH="1">
            <a:off x="1198571" y="2399062"/>
            <a:ext cx="2283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Vaaratekijä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myrsky, tulva, kuivuus, hellejaksot, nollapistepäivät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8213420" y="2399062"/>
            <a:ext cx="3761075" cy="13889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Mahdolliset vaikutukset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taloudelliset kustannukset, terveysvaikutukset, luonnon monimuotoisuuden häviäminen</a:t>
            </a:r>
          </a:p>
        </p:txBody>
      </p:sp>
      <p:sp>
        <p:nvSpPr>
          <p:cNvPr id="13" name="Ellipsi 12"/>
          <p:cNvSpPr/>
          <p:nvPr/>
        </p:nvSpPr>
        <p:spPr>
          <a:xfrm>
            <a:off x="3347954" y="1685526"/>
            <a:ext cx="3055606" cy="2838807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Sää- ja ilmastoriski</a:t>
            </a:r>
          </a:p>
        </p:txBody>
      </p:sp>
      <p:sp>
        <p:nvSpPr>
          <p:cNvPr id="18" name="Pyöristetty suorakulmio 17"/>
          <p:cNvSpPr/>
          <p:nvPr/>
        </p:nvSpPr>
        <p:spPr>
          <a:xfrm>
            <a:off x="258418" y="5903843"/>
            <a:ext cx="3223456" cy="854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Sieto-raportin grafiikkaa mukaillen </a:t>
            </a:r>
          </a:p>
        </p:txBody>
      </p:sp>
    </p:spTree>
    <p:extLst>
      <p:ext uri="{BB962C8B-B14F-4D97-AF65-F5344CB8AC3E}">
        <p14:creationId xmlns:p14="http://schemas.microsoft.com/office/powerpoint/2010/main" val="15493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D437CBB-37D9-4414-91B0-889DC076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221" y="1495297"/>
            <a:ext cx="6482227" cy="437998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Vaikka altistumisen taso ja vaaratekijä ovat täysin samat, arvon haavoittuvuus muuttaa vaikutuksia.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Haavoittuvuus riippuu vaaratekijästä ja sille altistuvasta ”arvosta”</a:t>
            </a:r>
          </a:p>
          <a:p>
            <a:pPr lvl="1">
              <a:spcBef>
                <a:spcPts val="0"/>
              </a:spcBef>
              <a:buClrTx/>
              <a:defRPr/>
            </a:pPr>
            <a:r>
              <a:rPr lang="fi-FI" sz="2000">
                <a:solidFill>
                  <a:prstClr val="black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Lisääntyvä katupöly haittaa astmaatikkoja, mutta helle taas ei vaikuta heihin erityisen vakavasti</a:t>
            </a:r>
            <a:endParaRPr lang="fi-FI" sz="2000">
              <a:solidFill>
                <a:prstClr val="black"/>
              </a:solidFill>
              <a:highlight>
                <a:srgbClr val="C0C0C0"/>
              </a:highlight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58775" lvl="1" indent="0">
              <a:spcBef>
                <a:spcPts val="0"/>
              </a:spcBef>
              <a:buClrTx/>
              <a:buNone/>
              <a:defRPr/>
            </a:pPr>
            <a:endParaRPr lang="fi-FI" sz="2800">
              <a:solidFill>
                <a:prstClr val="black"/>
              </a:solidFill>
              <a:highlight>
                <a:srgbClr val="C0C0C0"/>
              </a:highlight>
              <a:latin typeface="Calibri" panose="020F0502020204030204"/>
            </a:endParaRPr>
          </a:p>
          <a:p>
            <a:pPr marL="358775" lvl="1" indent="0">
              <a:spcBef>
                <a:spcPts val="0"/>
              </a:spcBef>
              <a:buClrTx/>
              <a:buNone/>
              <a:defRPr/>
            </a:pPr>
            <a:r>
              <a:rPr lang="fi-FI" sz="2400">
                <a:solidFill>
                  <a:prstClr val="black"/>
                </a:solidFill>
                <a:latin typeface="Calibri" panose="020F0502020204030204"/>
              </a:rPr>
              <a:t>Kyky ennakoida vaaratekijöitä ja varautua ja sopeutua niihin vähentää haavoittuvuutta.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i-FI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1EB7DA7D-5483-4452-AA0B-22E7214F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221" y="226984"/>
            <a:ext cx="6482227" cy="1119501"/>
          </a:xfrm>
        </p:spPr>
        <p:txBody>
          <a:bodyPr>
            <a:normAutofit/>
          </a:bodyPr>
          <a:lstStyle/>
          <a:p>
            <a:r>
              <a:rPr lang="fi-FI" sz="3700"/>
              <a:t>Haavoittuvuus</a:t>
            </a:r>
          </a:p>
        </p:txBody>
      </p:sp>
      <p:pic>
        <p:nvPicPr>
          <p:cNvPr id="5" name="Kuvan paikkamerkki 4" descr="Kuva, joka sisältää kohteen taivas, ulko, luonto&#10;&#10;Kuvaus luotu automaattisesti">
            <a:extLst>
              <a:ext uri="{FF2B5EF4-FFF2-40B4-BE49-F238E27FC236}">
                <a16:creationId xmlns:a16="http://schemas.microsoft.com/office/drawing/2014/main" id="{6E328C73-DF08-4967-AE10-0910719B3CD0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4DB72E6-06C7-43B5-9673-89788BC07621}"/>
              </a:ext>
            </a:extLst>
          </p:cNvPr>
          <p:cNvSpPr txBox="1"/>
          <p:nvPr/>
        </p:nvSpPr>
        <p:spPr>
          <a:xfrm>
            <a:off x="4698123" y="6387610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/>
              <a:t>Photo by </a:t>
            </a:r>
            <a:r>
              <a:rPr lang="en-US" sz="1050">
                <a:hlinkClick r:id="rId3"/>
              </a:rPr>
              <a:t>Maria </a:t>
            </a:r>
            <a:r>
              <a:rPr lang="en-US" sz="1050" err="1">
                <a:hlinkClick r:id="rId3"/>
              </a:rPr>
              <a:t>Vojtovicova</a:t>
            </a:r>
            <a:r>
              <a:rPr lang="en-US" sz="1050"/>
              <a:t> on </a:t>
            </a:r>
            <a:r>
              <a:rPr lang="en-US" sz="1050" err="1">
                <a:hlinkClick r:id="rId4"/>
              </a:rPr>
              <a:t>Unsplash</a:t>
            </a:r>
            <a:endParaRPr lang="fi-FI" sz="1050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DD9597F0-0B2C-4779-B14C-0CE8F208510D}"/>
              </a:ext>
            </a:extLst>
          </p:cNvPr>
          <p:cNvSpPr/>
          <p:nvPr/>
        </p:nvSpPr>
        <p:spPr>
          <a:xfrm rot="2869060">
            <a:off x="-103942" y="4721329"/>
            <a:ext cx="3003640" cy="4273339"/>
          </a:xfrm>
          <a:prstGeom prst="ellipse">
            <a:avLst/>
          </a:prstGeom>
          <a:solidFill>
            <a:srgbClr val="00BA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C5C13F7-F5A2-4268-BCAF-3D03A82F3FEE}"/>
              </a:ext>
            </a:extLst>
          </p:cNvPr>
          <p:cNvSpPr/>
          <p:nvPr/>
        </p:nvSpPr>
        <p:spPr>
          <a:xfrm>
            <a:off x="283927" y="5386970"/>
            <a:ext cx="3131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Haavoittuvuus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ikä, varallisuustaso, luontoympäristö, maatalous, infrastruktuuri</a:t>
            </a:r>
          </a:p>
        </p:txBody>
      </p:sp>
    </p:spTree>
    <p:extLst>
      <p:ext uri="{BB962C8B-B14F-4D97-AF65-F5344CB8AC3E}">
        <p14:creationId xmlns:p14="http://schemas.microsoft.com/office/powerpoint/2010/main" val="24411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EF225368-8E12-4F41-B399-ED00D543C9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8367" y="1391741"/>
            <a:ext cx="5988816" cy="4515155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C479DD60-6C85-4AF3-B8E5-654EF65FC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41" y="5701030"/>
            <a:ext cx="3045041" cy="103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E3FB10B-57DF-43B8-89B3-FD282646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268760"/>
            <a:ext cx="7750402" cy="631959"/>
          </a:xfrm>
        </p:spPr>
        <p:txBody>
          <a:bodyPr>
            <a:normAutofit/>
          </a:bodyPr>
          <a:lstStyle/>
          <a:p>
            <a:r>
              <a:rPr lang="fi-FI" sz="3200" b="1" kern="1200" spc="-150">
                <a:solidFill>
                  <a:schemeClr val="tx2"/>
                </a:solidFill>
                <a:latin typeface="Open Sans" panose="020B0606030504020204" pitchFamily="34" charset="0"/>
              </a:rPr>
              <a:t>Iso-Kuloveden tulvakartoitus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10485E1-900C-4505-8225-9A83A6E2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91" y="2157882"/>
            <a:ext cx="5331326" cy="43438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kern="1200">
                <a:solidFill>
                  <a:schemeClr val="tx2"/>
                </a:solidFill>
                <a:latin typeface="Open Sans" panose="020B0606030504020204" pitchFamily="34" charset="0"/>
              </a:rPr>
              <a:t>Tarkasteltu monipuolisesti haavoittuvuutta tulville</a:t>
            </a:r>
          </a:p>
          <a:p>
            <a:pPr lvl="1"/>
            <a:r>
              <a:rPr lang="fi-FI" sz="2000" kern="1200">
                <a:solidFill>
                  <a:schemeClr val="tx2"/>
                </a:solidFill>
                <a:latin typeface="Open Sans" panose="020B0606030504020204" pitchFamily="34" charset="0"/>
              </a:rPr>
              <a:t>Kartalla esitetty tulvalle altistuvia kohteita sekä pelastustöiden tai evakuointien kannalta tärkeitä kohteita: esim. koulut ja palolaitokset, jotka ovat tulva-alueen ulkopuolella</a:t>
            </a:r>
          </a:p>
          <a:p>
            <a:pPr marL="457200" lvl="1" indent="0">
              <a:buNone/>
            </a:pPr>
            <a:endParaRPr lang="fi-FI" sz="2000" kern="1200">
              <a:solidFill>
                <a:schemeClr val="tx2"/>
              </a:solidFill>
              <a:latin typeface="Open Sans" panose="020B0606030504020204" pitchFamily="34" charset="0"/>
            </a:endParaRP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DC3C4550-0F62-4DB8-8525-8FAAB9E3E6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4648" y="4718392"/>
            <a:ext cx="2980399" cy="1965276"/>
          </a:xfrm>
          <a:prstGeom prst="rect">
            <a:avLst/>
          </a:prstGeo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E061B25E-AE02-46A8-9BB4-02EFF3A108C5}"/>
              </a:ext>
            </a:extLst>
          </p:cNvPr>
          <p:cNvSpPr/>
          <p:nvPr/>
        </p:nvSpPr>
        <p:spPr>
          <a:xfrm rot="15128449">
            <a:off x="9448103" y="-1577073"/>
            <a:ext cx="3003640" cy="4273339"/>
          </a:xfrm>
          <a:prstGeom prst="ellipse">
            <a:avLst/>
          </a:prstGeom>
          <a:solidFill>
            <a:srgbClr val="00BA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F74B5AA-48EB-4A07-9E1B-A9D1AD8BA658}"/>
              </a:ext>
            </a:extLst>
          </p:cNvPr>
          <p:cNvSpPr/>
          <p:nvPr/>
        </p:nvSpPr>
        <p:spPr>
          <a:xfrm>
            <a:off x="8979447" y="350939"/>
            <a:ext cx="3131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Haavoittuvuus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ikä, varallisuustaso, luontoympäristö, maatalous, infrastruktuuri</a:t>
            </a:r>
          </a:p>
        </p:txBody>
      </p:sp>
    </p:spTree>
    <p:extLst>
      <p:ext uri="{BB962C8B-B14F-4D97-AF65-F5344CB8AC3E}">
        <p14:creationId xmlns:p14="http://schemas.microsoft.com/office/powerpoint/2010/main" val="16592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DE51586-3D3A-4F47-97FD-1E4AD4066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/>
              <a:t>Haavoittuvuuden arviointi haastavaa: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Karkea arviointi, esim. matala, keskitaso, korkea haavoittuvuus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Indikaattorit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>
                <a:solidFill>
                  <a:prstClr val="black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Kuvaus haavoittuvuuteen vaikuttavista tekijöistä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1EB7DA7D-5483-4452-AA0B-22E7214F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700">
                <a:solidFill>
                  <a:schemeClr val="accent1"/>
                </a:solidFill>
              </a:rPr>
              <a:t>Haavoittuvuuden tunnistaminen ja arviointi</a:t>
            </a:r>
          </a:p>
        </p:txBody>
      </p:sp>
      <p:pic>
        <p:nvPicPr>
          <p:cNvPr id="5" name="Kuvan paikkamerkki 4" descr="Kuva, joka sisältää kohteen taivas, ulko, luonto&#10;&#10;Kuvaus luotu automaattisesti">
            <a:extLst>
              <a:ext uri="{FF2B5EF4-FFF2-40B4-BE49-F238E27FC236}">
                <a16:creationId xmlns:a16="http://schemas.microsoft.com/office/drawing/2014/main" id="{FBDE6E49-9D0C-4E95-935B-B0F2FB2D5AB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FA5C28AF-9900-4A53-B67C-D4B8E49B1BF8}"/>
              </a:ext>
            </a:extLst>
          </p:cNvPr>
          <p:cNvSpPr/>
          <p:nvPr/>
        </p:nvSpPr>
        <p:spPr>
          <a:xfrm rot="2869060">
            <a:off x="-103942" y="4721329"/>
            <a:ext cx="3003640" cy="4273339"/>
          </a:xfrm>
          <a:prstGeom prst="ellipse">
            <a:avLst/>
          </a:prstGeom>
          <a:solidFill>
            <a:srgbClr val="00BA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345B87B-4266-403A-B581-F84AEFBF82AC}"/>
              </a:ext>
            </a:extLst>
          </p:cNvPr>
          <p:cNvSpPr/>
          <p:nvPr/>
        </p:nvSpPr>
        <p:spPr>
          <a:xfrm>
            <a:off x="283927" y="5386970"/>
            <a:ext cx="3131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Haavoittuvuus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ikä, varallisuustaso, luontoympäristö, maatalous, infrastruktuuri</a:t>
            </a:r>
          </a:p>
        </p:txBody>
      </p:sp>
    </p:spTree>
    <p:extLst>
      <p:ext uri="{BB962C8B-B14F-4D97-AF65-F5344CB8AC3E}">
        <p14:creationId xmlns:p14="http://schemas.microsoft.com/office/powerpoint/2010/main" val="38054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80DC0B-B1A8-4422-B201-4E943D12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398472"/>
            <a:ext cx="10636236" cy="1119501"/>
          </a:xfrm>
        </p:spPr>
        <p:txBody>
          <a:bodyPr/>
          <a:lstStyle/>
          <a:p>
            <a:r>
              <a:rPr lang="fi-FI"/>
              <a:t>Haavoittuvuuden kuvaaminen – vesihuollon esimerkki</a:t>
            </a: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1C049FDB-535E-4EEA-8C1E-ABB3F6109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186067"/>
              </p:ext>
            </p:extLst>
          </p:nvPr>
        </p:nvGraphicFramePr>
        <p:xfrm>
          <a:off x="1626426" y="1690686"/>
          <a:ext cx="9228084" cy="4087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92">
                  <a:extLst>
                    <a:ext uri="{9D8B030D-6E8A-4147-A177-3AD203B41FA5}">
                      <a16:colId xmlns:a16="http://schemas.microsoft.com/office/drawing/2014/main" val="2360109980"/>
                    </a:ext>
                  </a:extLst>
                </a:gridCol>
                <a:gridCol w="1990792">
                  <a:extLst>
                    <a:ext uri="{9D8B030D-6E8A-4147-A177-3AD203B41FA5}">
                      <a16:colId xmlns:a16="http://schemas.microsoft.com/office/drawing/2014/main" val="1828371109"/>
                    </a:ext>
                  </a:extLst>
                </a:gridCol>
                <a:gridCol w="3288400">
                  <a:extLst>
                    <a:ext uri="{9D8B030D-6E8A-4147-A177-3AD203B41FA5}">
                      <a16:colId xmlns:a16="http://schemas.microsoft.com/office/drawing/2014/main" val="1951251221"/>
                    </a:ext>
                  </a:extLst>
                </a:gridCol>
                <a:gridCol w="3288400">
                  <a:extLst>
                    <a:ext uri="{9D8B030D-6E8A-4147-A177-3AD203B41FA5}">
                      <a16:colId xmlns:a16="http://schemas.microsoft.com/office/drawing/2014/main" val="2760799299"/>
                    </a:ext>
                  </a:extLst>
                </a:gridCol>
              </a:tblGrid>
              <a:tr h="48896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/>
                        <a:t>Vaaratekijä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493479"/>
                  </a:ext>
                </a:extLst>
              </a:tr>
              <a:tr h="1057537">
                <a:tc rowSpan="3">
                  <a:txBody>
                    <a:bodyPr/>
                    <a:lstStyle/>
                    <a:p>
                      <a:pPr algn="ctr"/>
                      <a:r>
                        <a:rPr lang="fi-FI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Altistuminen</a:t>
                      </a: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Sadannan lisääntyminen, tulvat, talousveden saastuminen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Helle, lämpötilan nousu ja kuivuus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27316"/>
                  </a:ext>
                </a:extLst>
              </a:tr>
              <a:tr h="113925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Vedenkäyttäjien terveys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582935"/>
                  </a:ext>
                </a:extLst>
              </a:tr>
              <a:tr h="140216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Vesihuollon toimivuus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949978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8A2615B-377B-4D48-AFF4-9A175AEB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28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06F7AC-037F-4892-9C56-5A8CBE71EA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17.2.2021   |   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6603CA9-B7E3-4A54-97C0-F8BB90CE3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Katriina Virtanen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7ED0A1C-4E69-41CF-974B-DFF9B50715AB}"/>
              </a:ext>
            </a:extLst>
          </p:cNvPr>
          <p:cNvSpPr txBox="1"/>
          <p:nvPr/>
        </p:nvSpPr>
        <p:spPr>
          <a:xfrm>
            <a:off x="4376792" y="3280639"/>
            <a:ext cx="31027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/>
              <a:t>Alueella sijaitsee vanhainkoti.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90B9191-D8DA-47BF-BE98-93E1AC7E4023}"/>
              </a:ext>
            </a:extLst>
          </p:cNvPr>
          <p:cNvSpPr txBox="1"/>
          <p:nvPr/>
        </p:nvSpPr>
        <p:spPr>
          <a:xfrm>
            <a:off x="4376792" y="4413804"/>
            <a:ext cx="310279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/>
              <a:t>Vesihuoltolaitoksen riskien hallintasuunnitelma ei  ajantasainen.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BAC45FF-5D10-4BD4-8B83-08173DF460C3}"/>
              </a:ext>
            </a:extLst>
          </p:cNvPr>
          <p:cNvSpPr txBox="1"/>
          <p:nvPr/>
        </p:nvSpPr>
        <p:spPr>
          <a:xfrm>
            <a:off x="7615651" y="3280639"/>
            <a:ext cx="31027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/>
              <a:t>Suuri osa vedenkäyttäjistä riippuvaisia omasta kaivosta.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7328EE5-FDFD-4148-B14F-D64AD08DED23}"/>
              </a:ext>
            </a:extLst>
          </p:cNvPr>
          <p:cNvSpPr txBox="1"/>
          <p:nvPr/>
        </p:nvSpPr>
        <p:spPr>
          <a:xfrm>
            <a:off x="7615651" y="4413804"/>
            <a:ext cx="31027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/>
              <a:t>Vedenjakelun kantaverkoston huono kunto.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8F1A1D73-411F-4C01-AD74-0305F68F31F2}"/>
              </a:ext>
            </a:extLst>
          </p:cNvPr>
          <p:cNvSpPr/>
          <p:nvPr/>
        </p:nvSpPr>
        <p:spPr>
          <a:xfrm rot="2869060">
            <a:off x="-103942" y="4721329"/>
            <a:ext cx="3003640" cy="4273339"/>
          </a:xfrm>
          <a:prstGeom prst="ellipse">
            <a:avLst/>
          </a:prstGeom>
          <a:solidFill>
            <a:srgbClr val="00BA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EA07672B-26AB-4178-AA9A-24F353C1F109}"/>
              </a:ext>
            </a:extLst>
          </p:cNvPr>
          <p:cNvSpPr/>
          <p:nvPr/>
        </p:nvSpPr>
        <p:spPr>
          <a:xfrm>
            <a:off x="283927" y="5386970"/>
            <a:ext cx="3131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Haavoittuvuus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Esim. ikä, varallisuustaso, luontoympäristö, maatalous, infrastruktuuri</a:t>
            </a:r>
          </a:p>
        </p:txBody>
      </p:sp>
    </p:spTree>
    <p:extLst>
      <p:ext uri="{BB962C8B-B14F-4D97-AF65-F5344CB8AC3E}">
        <p14:creationId xmlns:p14="http://schemas.microsoft.com/office/powerpoint/2010/main" val="31417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1DABF7D-1783-4F5E-8649-F584C360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495" y="2438680"/>
            <a:ext cx="7523132" cy="19806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/>
            <a:r>
              <a:rPr lang="fi-FI" sz="6000"/>
              <a:t>Sopeutumisen toimenpiteiden kehittäminen ja valinta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41DFA3-44FC-4F6F-B5F7-E7B6B5CCF62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56300" y="6178550"/>
            <a:ext cx="62357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Esityksen alatunniste tässä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B33CF7-FF99-4D81-A37A-B90544C9C4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334750" y="6178550"/>
            <a:ext cx="8572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39D8809-4BBA-FB47-8F6B-2E4C3BBEC8E1}" type="datetime1">
              <a:rPr lang="en-US" sz="10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4/28/2021</a:t>
            </a:fld>
            <a:endParaRPr lang="en-US" sz="1000">
              <a:solidFill>
                <a:srgbClr val="898989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E1B1D5-97DC-433E-B5DF-C400451364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5250" y="6278563"/>
            <a:ext cx="6667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dia </a:t>
            </a:r>
            <a:fld id="{4B3ABE4D-E3AA-DE44-821B-852CBCAB171A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003E83-9698-4321-90AE-840DAE35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Sopeutumisen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ED7778-3086-4C05-B094-9352FA2CE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0" y="1856630"/>
            <a:ext cx="6084625" cy="4089200"/>
          </a:xfrm>
        </p:spPr>
        <p:txBody>
          <a:bodyPr/>
          <a:lstStyle/>
          <a:p>
            <a:r>
              <a:rPr lang="fi-FI" sz="2400"/>
              <a:t>Hillintätoimista huolimatta ilmasto lämpenee ja siitä aiheutuu erilaisia laajoja vaikutuksia yhteiskuntaan.</a:t>
            </a:r>
          </a:p>
          <a:p>
            <a:r>
              <a:rPr lang="fi-FI" sz="2400"/>
              <a:t>Sopeutumisella vahvistetaan yhteiskunnan kykyä sopeutua ilmastossa tapahtuviin muutoksiin ja hallita niihin liittyvät riskit.</a:t>
            </a:r>
          </a:p>
          <a:p>
            <a:r>
              <a:rPr lang="fi-FI" sz="2400"/>
              <a:t>Sopeutumisella pyritään pienentämään haitallisia vaikutuksia ja tarttua mahdollisiin hyötyihin</a:t>
            </a:r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115AE7D-15FA-4355-A328-D40BCC8B9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3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E71EA-E711-4D13-BD16-EB021B7AF2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17.2.2021   |   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F8AA8B-DBC4-4286-B279-BFC2E0530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Katriina Virtanen</a:t>
            </a:r>
          </a:p>
        </p:txBody>
      </p:sp>
      <p:pic>
        <p:nvPicPr>
          <p:cNvPr id="7" name="Picture 2" descr="https://www.sfu.ca/content/sfu/climatechange/pics-sfu/initiative/hazard-change-caused-by-climate-change/jcr:content/main_content/image.img.2000.high.jpg/1467839863103.jpg">
            <a:extLst>
              <a:ext uri="{FF2B5EF4-FFF2-40B4-BE49-F238E27FC236}">
                <a16:creationId xmlns:a16="http://schemas.microsoft.com/office/drawing/2014/main" id="{8DF361E5-7810-468B-ACEF-FB899E59F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6295" y="1828332"/>
            <a:ext cx="4701208" cy="32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4A5FADA1-6C69-4EEC-A98E-2F49255D303E}"/>
              </a:ext>
            </a:extLst>
          </p:cNvPr>
          <p:cNvSpPr txBox="1">
            <a:spLocks/>
          </p:cNvSpPr>
          <p:nvPr/>
        </p:nvSpPr>
        <p:spPr>
          <a:xfrm>
            <a:off x="3775167" y="6327460"/>
            <a:ext cx="8563354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1100">
                <a:solidFill>
                  <a:srgbClr val="000000"/>
                </a:solidFill>
                <a:latin typeface="Arial" panose="020B0604020202020204"/>
                <a:hlinkClick r:id="rId3"/>
              </a:rPr>
              <a:t>https://www.sfu.ca/climatechange/pics-sfu/initiative/hazard-change-caused-by-climate-change.html</a:t>
            </a:r>
            <a:endParaRPr lang="fi-FI" sz="11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67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1EB7DA7D-5483-4452-AA0B-22E7214F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3700"/>
              <a:t>Sopeutumiskeinojen kehittäminen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91681297-E472-40B3-9DA2-8398BE447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i-FI" sz="1800" b="1">
                <a:solidFill>
                  <a:srgbClr val="000000"/>
                </a:solidFill>
              </a:rPr>
              <a:t>Vaaratekijöihin</a:t>
            </a:r>
            <a:r>
              <a:rPr lang="fi-FI" sz="1800">
                <a:solidFill>
                  <a:srgbClr val="000000"/>
                </a:solidFill>
              </a:rPr>
              <a:t> vaikein vaikuttaa?</a:t>
            </a:r>
          </a:p>
          <a:p>
            <a:r>
              <a:rPr lang="fi-FI" sz="1800">
                <a:solidFill>
                  <a:srgbClr val="000000"/>
                </a:solidFill>
              </a:rPr>
              <a:t>Äkillisiin vaaratekijöihin varaudutaan jo ja niitä voidaan joissain tehtävissä minimoida</a:t>
            </a:r>
          </a:p>
          <a:p>
            <a:r>
              <a:rPr lang="fi-FI" sz="1800">
                <a:solidFill>
                  <a:srgbClr val="000000"/>
                </a:solidFill>
              </a:rPr>
              <a:t>Kun vaaratekijöiden yleisyydet ja laajuudet muuttuvat, täytyykö varautumiskeinojen muuttua?</a:t>
            </a:r>
          </a:p>
          <a:p>
            <a:r>
              <a:rPr lang="fi-FI" sz="1800">
                <a:solidFill>
                  <a:srgbClr val="000000"/>
                </a:solidFill>
              </a:rPr>
              <a:t>Jatkuviin vaaratekijöihin vaikea vaikuttaa</a:t>
            </a:r>
          </a:p>
          <a:p>
            <a:endParaRPr lang="fi-FI" sz="18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1800" b="1">
                <a:solidFill>
                  <a:srgbClr val="000000"/>
                </a:solidFill>
              </a:rPr>
              <a:t>Altistumista</a:t>
            </a:r>
            <a:r>
              <a:rPr lang="fi-FI" sz="1800">
                <a:solidFill>
                  <a:srgbClr val="000000"/>
                </a:solidFill>
              </a:rPr>
              <a:t> voidaan usein pienentää</a:t>
            </a:r>
          </a:p>
          <a:p>
            <a:r>
              <a:rPr lang="fi-FI" sz="1800">
                <a:solidFill>
                  <a:srgbClr val="000000"/>
                </a:solidFill>
              </a:rPr>
              <a:t>Fyysiseen altistumiseen voidaan vaikuttaa esim. vedenpidätys vihrealueilla (kaupunkialue ei altistu hulevesille) tai vaikka puiden istuttamisella leikkipuistoihin (pienentää lapsien altistumista helteelle)</a:t>
            </a:r>
          </a:p>
          <a:p>
            <a:r>
              <a:rPr lang="fi-FI" sz="1800">
                <a:solidFill>
                  <a:srgbClr val="000000"/>
                </a:solidFill>
              </a:rPr>
              <a:t>Vähemmän konkreettisille vaaratekijöille altistuminen on vaikeampi kysymys</a:t>
            </a: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1800" b="1">
                <a:solidFill>
                  <a:srgbClr val="000000"/>
                </a:solidFill>
              </a:rPr>
              <a:t>Haavoittuvuuteen</a:t>
            </a:r>
            <a:r>
              <a:rPr lang="fi-FI" sz="1800">
                <a:solidFill>
                  <a:srgbClr val="000000"/>
                </a:solidFill>
              </a:rPr>
              <a:t> vaikuttaminen usein helpointa</a:t>
            </a:r>
          </a:p>
          <a:p>
            <a:r>
              <a:rPr lang="fi-FI" sz="1800">
                <a:solidFill>
                  <a:srgbClr val="000000"/>
                </a:solidFill>
              </a:rPr>
              <a:t>Riskitietoisuuden lisääminen on ensimmäinen askel – täytyy tunnistaa mihin sopeudutaan</a:t>
            </a:r>
          </a:p>
        </p:txBody>
      </p:sp>
    </p:spTree>
    <p:extLst>
      <p:ext uri="{BB962C8B-B14F-4D97-AF65-F5344CB8AC3E}">
        <p14:creationId xmlns:p14="http://schemas.microsoft.com/office/powerpoint/2010/main" val="18221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80DC0B-B1A8-4422-B201-4E943D12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Riskin tunnistaminen jälkeen on mahdollista tunnistaa mihin voidaan vaikuttaa</a:t>
            </a: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1C049FDB-535E-4EEA-8C1E-ABB3F6109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199435"/>
              </p:ext>
            </p:extLst>
          </p:nvPr>
        </p:nvGraphicFramePr>
        <p:xfrm>
          <a:off x="1626426" y="1783590"/>
          <a:ext cx="9228084" cy="4098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92">
                  <a:extLst>
                    <a:ext uri="{9D8B030D-6E8A-4147-A177-3AD203B41FA5}">
                      <a16:colId xmlns:a16="http://schemas.microsoft.com/office/drawing/2014/main" val="2360109980"/>
                    </a:ext>
                  </a:extLst>
                </a:gridCol>
                <a:gridCol w="1990792">
                  <a:extLst>
                    <a:ext uri="{9D8B030D-6E8A-4147-A177-3AD203B41FA5}">
                      <a16:colId xmlns:a16="http://schemas.microsoft.com/office/drawing/2014/main" val="1828371109"/>
                    </a:ext>
                  </a:extLst>
                </a:gridCol>
                <a:gridCol w="3288400">
                  <a:extLst>
                    <a:ext uri="{9D8B030D-6E8A-4147-A177-3AD203B41FA5}">
                      <a16:colId xmlns:a16="http://schemas.microsoft.com/office/drawing/2014/main" val="1951251221"/>
                    </a:ext>
                  </a:extLst>
                </a:gridCol>
                <a:gridCol w="3288400">
                  <a:extLst>
                    <a:ext uri="{9D8B030D-6E8A-4147-A177-3AD203B41FA5}">
                      <a16:colId xmlns:a16="http://schemas.microsoft.com/office/drawing/2014/main" val="2760799299"/>
                    </a:ext>
                  </a:extLst>
                </a:gridCol>
              </a:tblGrid>
              <a:tr h="488963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/>
                        <a:t>Vaaratekijä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493479"/>
                  </a:ext>
                </a:extLst>
              </a:tr>
              <a:tr h="1068048">
                <a:tc rowSpan="3">
                  <a:txBody>
                    <a:bodyPr/>
                    <a:lstStyle/>
                    <a:p>
                      <a:pPr algn="ctr"/>
                      <a:r>
                        <a:rPr lang="fi-FI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Altistuminen</a:t>
                      </a: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Sadannan lisääntyminen, tulvat, talousveden saastuminen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Helle, lämpötilan nousu ja kuivuus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27316"/>
                  </a:ext>
                </a:extLst>
              </a:tr>
              <a:tr h="1139255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Vedenkäyttäjien terveys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Alueella sijaitsee vanhainkoti</a:t>
                      </a:r>
                    </a:p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Suuri osa vedenkäyttäjistä riippuvaisia omasta kaivosta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582935"/>
                  </a:ext>
                </a:extLst>
              </a:tr>
              <a:tr h="140216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Vesihuollon toimivuus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/>
                        <a:t>Vesihuoltolaitoksen riskien hallintasuunnitelma ei  ajantasainen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Vedenjakelun kantaverkoston huono kunto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949978"/>
                  </a:ext>
                </a:extLst>
              </a:tr>
            </a:tbl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8A2615B-377B-4D48-AFF4-9A175AEB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31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06F7AC-037F-4892-9C56-5A8CBE71EA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17.2.2021   |   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6603CA9-B7E3-4A54-97C0-F8BB90CE3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Katriina Virtanen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9940079-103D-4DB4-973B-EE14221F85DD}"/>
              </a:ext>
            </a:extLst>
          </p:cNvPr>
          <p:cNvSpPr/>
          <p:nvPr/>
        </p:nvSpPr>
        <p:spPr>
          <a:xfrm>
            <a:off x="4109545" y="4262952"/>
            <a:ext cx="3142593" cy="136634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1E0203F6-B103-410E-9B64-6C6256449C50}"/>
              </a:ext>
            </a:extLst>
          </p:cNvPr>
          <p:cNvSpPr/>
          <p:nvPr/>
        </p:nvSpPr>
        <p:spPr>
          <a:xfrm>
            <a:off x="7475532" y="4277479"/>
            <a:ext cx="3276550" cy="105219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9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FE9EC03-945D-423E-8E37-E5E6E209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Mihin riskiin kannattaa keskittyä?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8DEB896-94BB-4C58-8A9E-EA8B59DAF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>
                <a:solidFill>
                  <a:srgbClr val="000000"/>
                </a:solidFill>
              </a:rPr>
              <a:t>Jotkut riskit ovat hyvin todennäköisiä, mutta niiden vaikutukset pieniä (esim. rankkasateet)</a:t>
            </a:r>
          </a:p>
          <a:p>
            <a:r>
              <a:rPr lang="fi-FI" sz="2800">
                <a:solidFill>
                  <a:srgbClr val="000000"/>
                </a:solidFill>
              </a:rPr>
              <a:t>Jotkut riskit ovat hyvin laajoja, mutta epätodennäköisiä (esim. suuri maanvyörymä)</a:t>
            </a:r>
          </a:p>
          <a:p>
            <a:r>
              <a:rPr lang="fi-FI" sz="2800">
                <a:solidFill>
                  <a:srgbClr val="000000"/>
                </a:solidFill>
              </a:rPr>
              <a:t>Riskin vaikutusten arvottaminen – mitkä vaikutukset ovat hyväksyttäviä ja mitkä täytyy priorisoida?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67E655D-2BB5-4470-AB7E-4A54B38B5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32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A60239A-9F6D-4E56-8E2B-39FC653576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17.2.2021   |   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0ABF520-934D-408E-9059-75A6DAF58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2740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1EB7DA7D-5483-4452-AA0B-22E7214F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3700"/>
              <a:t>Sopeutumiskeinojen valinta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91681297-E472-40B3-9DA2-8398BE44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0" y="1589891"/>
            <a:ext cx="10636236" cy="4355939"/>
          </a:xfrm>
        </p:spPr>
        <p:txBody>
          <a:bodyPr anchor="ctr">
            <a:normAutofit/>
          </a:bodyPr>
          <a:lstStyle/>
          <a:p>
            <a:r>
              <a:rPr lang="fi-FI" sz="2000">
                <a:solidFill>
                  <a:srgbClr val="000000"/>
                </a:solidFill>
              </a:rPr>
              <a:t>Monet sopeutumisen ja riskienhallinnan toimenpiteet ovat keinoja, jotka ovat jo käytössä – joskus tarvitaan vain pieniä muutoksia.</a:t>
            </a:r>
          </a:p>
          <a:p>
            <a:pPr lvl="1"/>
            <a:r>
              <a:rPr lang="fi-FI" sz="1800">
                <a:solidFill>
                  <a:srgbClr val="000000"/>
                </a:solidFill>
              </a:rPr>
              <a:t>Esim. Kuntaliiton hulevesioppaassa on mitoituksiin lisätty 20% ilmastonmuutoksen vaikutuksia ennakoiden.</a:t>
            </a:r>
          </a:p>
          <a:p>
            <a:pPr lvl="1"/>
            <a:r>
              <a:rPr lang="fi-FI" sz="1800">
                <a:solidFill>
                  <a:srgbClr val="000000"/>
                </a:solidFill>
              </a:rPr>
              <a:t>Yhteistyö eri toimijoiden ja vastuualueiden välillä olennaista!</a:t>
            </a:r>
            <a:endParaRPr lang="fi-FI" sz="2000">
              <a:solidFill>
                <a:srgbClr val="000000"/>
              </a:solidFill>
            </a:endParaRPr>
          </a:p>
          <a:p>
            <a:r>
              <a:rPr lang="fi-FI" sz="2000">
                <a:solidFill>
                  <a:srgbClr val="000000"/>
                </a:solidFill>
              </a:rPr>
              <a:t>Ilmastonmuutoksen vaikutuksiin liittyy paljon epävarmuuksia – tarkkoja vaikutuksia vaikea ennakoida</a:t>
            </a:r>
          </a:p>
          <a:p>
            <a:pPr lvl="1"/>
            <a:r>
              <a:rPr lang="fi-FI" sz="1800">
                <a:solidFill>
                  <a:srgbClr val="000000"/>
                </a:solidFill>
              </a:rPr>
              <a:t>Sopeutumisen keinojen täytyy mahdollisuuksien olla </a:t>
            </a:r>
            <a:r>
              <a:rPr lang="fi-FI" sz="1800" err="1">
                <a:solidFill>
                  <a:srgbClr val="000000"/>
                </a:solidFill>
              </a:rPr>
              <a:t>win-win</a:t>
            </a:r>
            <a:r>
              <a:rPr lang="fi-FI" sz="1800">
                <a:solidFill>
                  <a:srgbClr val="000000"/>
                </a:solidFill>
              </a:rPr>
              <a:t> –keinoja (hyödyllisiä kaikissa ilmastoskenaarioissa), peruttavia tai joustavia.</a:t>
            </a:r>
          </a:p>
          <a:p>
            <a:r>
              <a:rPr lang="fi-FI" sz="2100">
                <a:solidFill>
                  <a:srgbClr val="000000"/>
                </a:solidFill>
              </a:rPr>
              <a:t>Pystytäänkö arvioimaan taloudellinen hyöty?</a:t>
            </a:r>
            <a:endParaRPr lang="fi-FI" sz="2200">
              <a:solidFill>
                <a:srgbClr val="000000"/>
              </a:solidFill>
            </a:endParaRPr>
          </a:p>
          <a:p>
            <a:r>
              <a:rPr lang="fi-FI" sz="2100">
                <a:solidFill>
                  <a:srgbClr val="000000"/>
                </a:solidFill>
              </a:rPr>
              <a:t>Yhteys varautumiseen tärkeä – molempia tarvitaan ja tukevat toisiaan!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3C6D66-B685-434D-B17F-B59DACD2E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 </a:t>
            </a:r>
            <a:fld id="{4B3ABE4D-E3AA-DE44-821B-852CBCAB171A}" type="slidenum"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86B2F1-06EE-4DD9-BA71-ABBA2EE31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Esityksen alatunniste tässä</a:t>
            </a:r>
          </a:p>
        </p:txBody>
      </p:sp>
    </p:spTree>
    <p:extLst>
      <p:ext uri="{BB962C8B-B14F-4D97-AF65-F5344CB8AC3E}">
        <p14:creationId xmlns:p14="http://schemas.microsoft.com/office/powerpoint/2010/main" val="33464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33DE09-2C68-48AC-BD34-C6A6EFDC6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Mistä löytää esimerkkejä ja inspiraatiota?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A2C704-1810-41E9-9695-47C11BA9A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Esimerkkejä Ruotsista: </a:t>
            </a:r>
            <a:r>
              <a:rPr lang="fi-FI" err="1">
                <a:hlinkClick r:id="rId2"/>
              </a:rPr>
              <a:t>klimatanpassning.se</a:t>
            </a:r>
            <a:r>
              <a:rPr lang="fi-FI">
                <a:hlinkClick r:id="rId2"/>
              </a:rPr>
              <a:t>/</a:t>
            </a:r>
            <a:r>
              <a:rPr lang="fi-FI" err="1">
                <a:hlinkClick r:id="rId2"/>
              </a:rPr>
              <a:t>exempel</a:t>
            </a:r>
            <a:endParaRPr lang="fi-FI"/>
          </a:p>
          <a:p>
            <a:r>
              <a:rPr lang="fi-FI"/>
              <a:t>Esimerkkejä Euroopasta: </a:t>
            </a:r>
            <a:r>
              <a:rPr lang="fi-FI">
                <a:hlinkClick r:id="rId3"/>
              </a:rPr>
              <a:t>Climate ADAPT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020C0E2-1C7A-42D7-8BE1-A62821A2A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34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322B7B-FE06-443A-9ACA-016B4403AB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/>
              <a:t>17.2.2021   |   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2E5ADB-A848-480B-AFC1-45D3FD9C5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fi-FI"/>
              <a:t>Katriina Virtanen</a:t>
            </a:r>
          </a:p>
        </p:txBody>
      </p:sp>
    </p:spTree>
    <p:extLst>
      <p:ext uri="{BB962C8B-B14F-4D97-AF65-F5344CB8AC3E}">
        <p14:creationId xmlns:p14="http://schemas.microsoft.com/office/powerpoint/2010/main" val="21841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1EB7DA7D-5483-4452-AA0B-22E7214F8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700">
                <a:solidFill>
                  <a:srgbClr val="FFFFFF"/>
                </a:solidFill>
              </a:rPr>
              <a:t>Kiitos!</a:t>
            </a:r>
            <a:endParaRPr lang="fi-FI" sz="3700">
              <a:solidFill>
                <a:srgbClr val="FF0000"/>
              </a:solidFill>
            </a:endParaRPr>
          </a:p>
        </p:txBody>
      </p:sp>
      <p:sp>
        <p:nvSpPr>
          <p:cNvPr id="2" name="Alaotsikko 1">
            <a:extLst>
              <a:ext uri="{FF2B5EF4-FFF2-40B4-BE49-F238E27FC236}">
                <a16:creationId xmlns:a16="http://schemas.microsoft.com/office/drawing/2014/main" id="{7EE9468C-195E-4C66-8B11-85C9A01B99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Katriina Virtanen</a:t>
            </a:r>
          </a:p>
          <a:p>
            <a:r>
              <a:rPr lang="fi-FI"/>
              <a:t>katriina.virtanen@ely-keskus.fi</a:t>
            </a:r>
          </a:p>
        </p:txBody>
      </p:sp>
    </p:spTree>
    <p:extLst>
      <p:ext uri="{BB962C8B-B14F-4D97-AF65-F5344CB8AC3E}">
        <p14:creationId xmlns:p14="http://schemas.microsoft.com/office/powerpoint/2010/main" val="10662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AD820F6-8835-4D80-B5A6-C91ADF2B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Kiitos!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21A8C20-75D0-453F-82D5-78D9E64AF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03391"/>
            <a:ext cx="10515600" cy="249733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bg1"/>
                </a:solidFill>
              </a:rPr>
              <a:t>Kommenttikierros 28.2. saakka</a:t>
            </a:r>
            <a:endParaRPr lang="fi-FI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bg1"/>
                </a:solidFill>
                <a:sym typeface="Wingdings" panose="05000000000000000000" pitchFamily="2" charset="2"/>
              </a:rPr>
              <a:t>Tietoiskut keväällä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bg1"/>
                </a:solidFill>
                <a:sym typeface="Wingdings" panose="05000000000000000000" pitchFamily="2" charset="2"/>
              </a:rPr>
              <a:t>18.3. Kaavoituksen ilmastokysymykset, KILVA-</a:t>
            </a:r>
            <a:r>
              <a:rPr lang="fi-FI" err="1">
                <a:solidFill>
                  <a:schemeClr val="bg1"/>
                </a:solidFill>
                <a:sym typeface="Wingdings" panose="05000000000000000000" pitchFamily="2" charset="2"/>
              </a:rPr>
              <a:t>checklist</a:t>
            </a:r>
            <a:endParaRPr lang="fi-FI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bg1"/>
                </a:solidFill>
                <a:sym typeface="Wingdings" panose="05000000000000000000" pitchFamily="2" charset="2"/>
              </a:rPr>
              <a:t>Kiertotalous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>
                <a:solidFill>
                  <a:schemeClr val="bg1"/>
                </a:solidFill>
              </a:rPr>
              <a:t>Tiekarttatiimiin saa olla vapaasti yhteydessä ilmastokysymyksissä!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b="1"/>
          </a:p>
          <a:p>
            <a:pPr marL="342900" indent="-342900">
              <a:buFontTx/>
              <a:buChar char="-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4038D60-BCE5-4B51-811C-5D4D408C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A6B2A-6A76-2D4D-9164-11F14E8F3508}" type="datetime1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494F43"/>
                </a:solidFill>
                <a:effectLst/>
                <a:uLnTx/>
                <a:uFillTx/>
                <a:latin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28.4.2021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494F43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30A0D6F-0F6D-4F64-91F8-6DB2B630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494F43"/>
                </a:solidFill>
                <a:effectLst/>
                <a:uLnTx/>
                <a:uFillTx/>
                <a:latin typeface="Open Sans" panose="020B0606030504020204" pitchFamily="34" charset="0"/>
              </a:rPr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04C9D2-2929-4C63-A141-CD44823E8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ABE4D-E3AA-DE44-821B-852CBCAB171A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494F43"/>
                </a:solidFill>
                <a:effectLst/>
                <a:uLnTx/>
                <a:uFillTx/>
                <a:latin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494F43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AE7C40D-9883-459A-98DD-65189CEFA8B3}"/>
              </a:ext>
            </a:extLst>
          </p:cNvPr>
          <p:cNvSpPr/>
          <p:nvPr/>
        </p:nvSpPr>
        <p:spPr>
          <a:xfrm>
            <a:off x="506027" y="5975350"/>
            <a:ext cx="3045041" cy="103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5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618974C4-06E3-4BB4-98A2-0F44482E17BA}"/>
              </a:ext>
            </a:extLst>
          </p:cNvPr>
          <p:cNvSpPr/>
          <p:nvPr/>
        </p:nvSpPr>
        <p:spPr>
          <a:xfrm>
            <a:off x="523983" y="6026881"/>
            <a:ext cx="2640458" cy="642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1EB7DA7D-5483-4452-AA0B-22E7214F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16" y="334219"/>
            <a:ext cx="5591784" cy="1122180"/>
          </a:xfrm>
        </p:spPr>
        <p:txBody>
          <a:bodyPr>
            <a:normAutofit/>
          </a:bodyPr>
          <a:lstStyle/>
          <a:p>
            <a:r>
              <a:rPr lang="fi-FI" sz="3700"/>
              <a:t>Mistä tänään puhutaan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3C6D66-B685-434D-B17F-B59DACD2E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 </a:t>
            </a:r>
            <a:fld id="{4B3ABE4D-E3AA-DE44-821B-852CBCAB171A}" type="slidenum"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86B2F1-06EE-4DD9-BA71-ABBA2EE31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1974" y="6608931"/>
            <a:ext cx="4114800" cy="204601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https://climate-adapt.eea.europa.eu/knowledge/tools/adaptation-support-tool</a:t>
            </a:r>
          </a:p>
        </p:txBody>
      </p:sp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6F2E2C3F-3F70-4782-9ED3-DA35696AC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475525"/>
              </p:ext>
            </p:extLst>
          </p:nvPr>
        </p:nvGraphicFramePr>
        <p:xfrm>
          <a:off x="3777505" y="188984"/>
          <a:ext cx="9591299" cy="648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Nuoli: Oikea 13">
            <a:extLst>
              <a:ext uri="{FF2B5EF4-FFF2-40B4-BE49-F238E27FC236}">
                <a16:creationId xmlns:a16="http://schemas.microsoft.com/office/drawing/2014/main" id="{182F6B3A-C9CA-4459-81E9-414277B9B6B4}"/>
              </a:ext>
            </a:extLst>
          </p:cNvPr>
          <p:cNvSpPr/>
          <p:nvPr/>
        </p:nvSpPr>
        <p:spPr>
          <a:xfrm rot="3106080">
            <a:off x="8427978" y="4050302"/>
            <a:ext cx="875109" cy="61990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74734F1-4362-4ECE-A3E5-539FBF02EB6C}"/>
              </a:ext>
            </a:extLst>
          </p:cNvPr>
          <p:cNvSpPr txBox="1"/>
          <p:nvPr/>
        </p:nvSpPr>
        <p:spPr>
          <a:xfrm>
            <a:off x="504216" y="1670301"/>
            <a:ext cx="4551451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400"/>
              <a:t>Ilmastonmuutoksen vaikutusten tunnistaminen ja riskien arviointi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400">
                <a:solidFill>
                  <a:srgbClr val="000000"/>
                </a:solidFill>
              </a:rPr>
              <a:t>Sopeutumisen toimenpiteiden kehittäminen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400">
                <a:solidFill>
                  <a:srgbClr val="000000"/>
                </a:solidFill>
              </a:rPr>
              <a:t>Esimerkkeinä kulkee ELY-keskuksen tulvakartoitus- ja vesihuollon tehtävät</a:t>
            </a:r>
          </a:p>
          <a:p>
            <a:pPr algn="l">
              <a:spcAft>
                <a:spcPts val="1200"/>
              </a:spcAft>
            </a:pPr>
            <a:endParaRPr lang="fi-FI" sz="24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algn="l"/>
            <a:endParaRPr lang="fi-FI" sz="2400"/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95FF76F0-64AA-4AC3-B0EE-3773AB66C093}"/>
              </a:ext>
            </a:extLst>
          </p:cNvPr>
          <p:cNvSpPr/>
          <p:nvPr/>
        </p:nvSpPr>
        <p:spPr>
          <a:xfrm>
            <a:off x="8703668" y="2809091"/>
            <a:ext cx="875109" cy="61990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588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11F1DC-F691-451A-8E7F-456B0C05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Mihin ilmastoriskit voivat vaikuttaa?</a:t>
            </a:r>
          </a:p>
        </p:txBody>
      </p:sp>
    </p:spTree>
    <p:extLst>
      <p:ext uri="{BB962C8B-B14F-4D97-AF65-F5344CB8AC3E}">
        <p14:creationId xmlns:p14="http://schemas.microsoft.com/office/powerpoint/2010/main" val="20482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5948737"/>
            <a:ext cx="1936377" cy="642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847557" y="1358062"/>
            <a:ext cx="10682804" cy="525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541" y="76025"/>
            <a:ext cx="8910917" cy="678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2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9DB2ACE-DEC0-4F5F-99D6-5B35D5200EB5}"/>
              </a:ext>
            </a:extLst>
          </p:cNvPr>
          <p:cNvSpPr/>
          <p:nvPr/>
        </p:nvSpPr>
        <p:spPr>
          <a:xfrm>
            <a:off x="523982" y="5527497"/>
            <a:ext cx="2712378" cy="1330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8735" y="181301"/>
            <a:ext cx="8260631" cy="649539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01D8057-0661-4437-9FBD-E7CC10FD4F29}"/>
              </a:ext>
            </a:extLst>
          </p:cNvPr>
          <p:cNvSpPr txBox="1"/>
          <p:nvPr/>
        </p:nvSpPr>
        <p:spPr>
          <a:xfrm>
            <a:off x="8681455" y="6596523"/>
            <a:ext cx="2876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(Ilmatieteenlaitos)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9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11B44F69-1CDF-4477-A2E2-F7151E3D8AE7}"/>
              </a:ext>
            </a:extLst>
          </p:cNvPr>
          <p:cNvSpPr/>
          <p:nvPr/>
        </p:nvSpPr>
        <p:spPr>
          <a:xfrm>
            <a:off x="0" y="5948737"/>
            <a:ext cx="1936377" cy="642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Kaaviokuva 15"/>
          <p:cNvGraphicFramePr/>
          <p:nvPr>
            <p:extLst>
              <p:ext uri="{D42A27DB-BD31-4B8C-83A1-F6EECF244321}">
                <p14:modId xmlns:p14="http://schemas.microsoft.com/office/powerpoint/2010/main" val="135476747"/>
              </p:ext>
            </p:extLst>
          </p:nvPr>
        </p:nvGraphicFramePr>
        <p:xfrm>
          <a:off x="105724" y="-126639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0" y="6350143"/>
            <a:ext cx="14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www.ilmasto-opas.fi</a:t>
            </a:r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688731" y="4242047"/>
            <a:ext cx="4681451" cy="411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isällön paikkamerkki 2"/>
          <p:cNvSpPr txBox="1">
            <a:spLocks/>
          </p:cNvSpPr>
          <p:nvPr/>
        </p:nvSpPr>
        <p:spPr>
          <a:xfrm>
            <a:off x="7576038" y="5396770"/>
            <a:ext cx="4681451" cy="411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35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0E66D6D8-45BD-437D-8999-E77FEE9C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899" y="2055462"/>
            <a:ext cx="10625521" cy="1980640"/>
          </a:xfrm>
        </p:spPr>
        <p:txBody>
          <a:bodyPr/>
          <a:lstStyle/>
          <a:p>
            <a:pPr algn="ctr"/>
            <a:r>
              <a:rPr lang="fi-FI"/>
              <a:t>Ilmastonmuutokseen sopeutuminen on riskien hallintaa</a:t>
            </a:r>
            <a:br>
              <a:rPr lang="fi-FI"/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3_Office-teema">
  <a:themeElements>
    <a:clrScheme name="Ympäristöviisas">
      <a:dk1>
        <a:srgbClr val="000000"/>
      </a:dk1>
      <a:lt1>
        <a:srgbClr val="FFFFFF"/>
      </a:lt1>
      <a:dk2>
        <a:srgbClr val="494F43"/>
      </a:dk2>
      <a:lt2>
        <a:srgbClr val="F4F6F1"/>
      </a:lt2>
      <a:accent1>
        <a:srgbClr val="7CA2DE"/>
      </a:accent1>
      <a:accent2>
        <a:srgbClr val="FFCC00"/>
      </a:accent2>
      <a:accent3>
        <a:srgbClr val="8BDB00"/>
      </a:accent3>
      <a:accent4>
        <a:srgbClr val="00D9CE"/>
      </a:accent4>
      <a:accent5>
        <a:srgbClr val="00BAED"/>
      </a:accent5>
      <a:accent6>
        <a:srgbClr val="7F7F7F"/>
      </a:accent6>
      <a:hlink>
        <a:srgbClr val="689140"/>
      </a:hlink>
      <a:folHlink>
        <a:srgbClr val="808B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70DDEB69-621D-4E5D-B5D8-677CC7889A88}" vid="{8C68AEB0-EFC4-40F3-BC44-2208F2D8304A}"/>
    </a:ext>
  </a:extLst>
</a:theme>
</file>

<file path=ppt/theme/theme4.xml><?xml version="1.0" encoding="utf-8"?>
<a:theme xmlns:a="http://schemas.openxmlformats.org/drawingml/2006/main" name="2_ELY_powerpoint_pohja">
  <a:themeElements>
    <a:clrScheme name="ELY_saatutettavuus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003883"/>
      </a:hlink>
      <a:folHlink>
        <a:srgbClr val="58585A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v.potx" id="{08888709-DD7F-499A-8929-E8A4EEBAB934}" vid="{527D4E1F-FF79-43EA-954A-88705EB2D719}"/>
    </a:ext>
  </a:extLst>
</a:theme>
</file>

<file path=ppt/theme/theme5.xml><?xml version="1.0" encoding="utf-8"?>
<a:theme xmlns:a="http://schemas.openxmlformats.org/drawingml/2006/main" name="3_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v.potx" id="{08888709-DD7F-499A-8929-E8A4EEBAB934}" vid="{527D4E1F-FF79-43EA-954A-88705EB2D719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20D9BA1A42F834C9D83A857A637AC50" ma:contentTypeVersion="11" ma:contentTypeDescription="Luo uusi asiakirja." ma:contentTypeScope="" ma:versionID="db10d387db38770b48323979046658fc">
  <xsd:schema xmlns:xsd="http://www.w3.org/2001/XMLSchema" xmlns:xs="http://www.w3.org/2001/XMLSchema" xmlns:p="http://schemas.microsoft.com/office/2006/metadata/properties" xmlns:ns2="118f5f3c-8858-4dd8-80b6-d475a4a5fc0b" xmlns:ns3="1bcd82db-6158-4e9d-8c97-37eb50d9e165" targetNamespace="http://schemas.microsoft.com/office/2006/metadata/properties" ma:root="true" ma:fieldsID="853bb27a6665ef369621d618f030590e" ns2:_="" ns3:_="">
    <xsd:import namespace="118f5f3c-8858-4dd8-80b6-d475a4a5fc0b"/>
    <xsd:import namespace="1bcd82db-6158-4e9d-8c97-37eb50d9e1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f5f3c-8858-4dd8-80b6-d475a4a5fc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d82db-6158-4e9d-8c97-37eb50d9e1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bcd82db-6158-4e9d-8c97-37eb50d9e165">
      <UserInfo>
        <DisplayName>Kerkkä Valeria</DisplayName>
        <AccountId>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9E9D3DF-B69E-47CD-833F-86EC7A6B3846}">
  <ds:schemaRefs>
    <ds:schemaRef ds:uri="118f5f3c-8858-4dd8-80b6-d475a4a5fc0b"/>
    <ds:schemaRef ds:uri="1bcd82db-6158-4e9d-8c97-37eb50d9e1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6DEDF07-BAC5-4BBA-8DCE-73A57BD49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442290-5389-43AA-8EBB-7FBE53A87721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118f5f3c-8858-4dd8-80b6-d475a4a5fc0b"/>
    <ds:schemaRef ds:uri="http://schemas.microsoft.com/office/2006/documentManagement/types"/>
    <ds:schemaRef ds:uri="1bcd82db-6158-4e9d-8c97-37eb50d9e1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1721</Words>
  <Application>Microsoft Office PowerPoint</Application>
  <PresentationFormat>Laajakuva</PresentationFormat>
  <Paragraphs>325</Paragraphs>
  <Slides>36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36</vt:i4>
      </vt:variant>
    </vt:vector>
  </HeadingPairs>
  <TitlesOfParts>
    <vt:vector size="48" baseType="lpstr">
      <vt:lpstr>Arial</vt:lpstr>
      <vt:lpstr>Calibri</vt:lpstr>
      <vt:lpstr>Calibri Light</vt:lpstr>
      <vt:lpstr>Open Sans</vt:lpstr>
      <vt:lpstr>open_sansregular</vt:lpstr>
      <vt:lpstr>Verdana</vt:lpstr>
      <vt:lpstr>Wingdings</vt:lpstr>
      <vt:lpstr>Office Theme</vt:lpstr>
      <vt:lpstr>3_Office-teema</vt:lpstr>
      <vt:lpstr>ely_new2021</vt:lpstr>
      <vt:lpstr>2_ELY_powerpoint_pohja</vt:lpstr>
      <vt:lpstr>3_ELY_powerpoint_pohja</vt:lpstr>
      <vt:lpstr>Sopeutumisen tietoisku 23.2.2021</vt:lpstr>
      <vt:lpstr>PowerPoint-esitys</vt:lpstr>
      <vt:lpstr>Sopeutumisen tavoitteet</vt:lpstr>
      <vt:lpstr>Mistä tänään puhutaan</vt:lpstr>
      <vt:lpstr>Mihin ilmastoriskit voivat vaikuttaa?</vt:lpstr>
      <vt:lpstr>PowerPoint-esitys</vt:lpstr>
      <vt:lpstr>PowerPoint-esitys</vt:lpstr>
      <vt:lpstr>PowerPoint-esitys</vt:lpstr>
      <vt:lpstr>Ilmastonmuutokseen sopeutuminen on riskien hallintaa </vt:lpstr>
      <vt:lpstr>Ilmastonmuutos tuo monenlaisia riskejä</vt:lpstr>
      <vt:lpstr>PowerPoint-esitys</vt:lpstr>
      <vt:lpstr>Iso-Kuloveden tulvakartoitus</vt:lpstr>
      <vt:lpstr>PowerPoint-esitys</vt:lpstr>
      <vt:lpstr>Riskiin vaikuttavat tekijät</vt:lpstr>
      <vt:lpstr>Mitä voi tapahtua?</vt:lpstr>
      <vt:lpstr>Iso-Kuloveden tulvakartoitus</vt:lpstr>
      <vt:lpstr>Vaaratekijöiden tunnistaminen</vt:lpstr>
      <vt:lpstr>Vaaratekijöiden luokittelu toistuvuuden perusteella - vesihuollon esimerkki</vt:lpstr>
      <vt:lpstr>PowerPoint-esitys</vt:lpstr>
      <vt:lpstr>Mitä vaaratekijälle altistuu?</vt:lpstr>
      <vt:lpstr>Iso-Kuloveden tulvakartoitus</vt:lpstr>
      <vt:lpstr>Altistumisen tunnistaminen ja ryhmittely  – vesihuollon esimerkki</vt:lpstr>
      <vt:lpstr>Mille vaaratekijälle arvo altistuu</vt:lpstr>
      <vt:lpstr>PowerPoint-esitys</vt:lpstr>
      <vt:lpstr>Haavoittuvuus</vt:lpstr>
      <vt:lpstr>Iso-Kuloveden tulvakartoitus</vt:lpstr>
      <vt:lpstr>Haavoittuvuuden tunnistaminen ja arviointi</vt:lpstr>
      <vt:lpstr>Haavoittuvuuden kuvaaminen – vesihuollon esimerkki</vt:lpstr>
      <vt:lpstr>Sopeutumisen toimenpiteiden kehittäminen ja valinta</vt:lpstr>
      <vt:lpstr>Sopeutumiskeinojen kehittäminen</vt:lpstr>
      <vt:lpstr>Riskin tunnistaminen jälkeen on mahdollista tunnistaa mihin voidaan vaikuttaa</vt:lpstr>
      <vt:lpstr>Mihin riskiin kannattaa keskittyä?</vt:lpstr>
      <vt:lpstr>Sopeutumiskeinojen valinta</vt:lpstr>
      <vt:lpstr>Mistä löytää esimerkkejä ja inspiraatiota?</vt:lpstr>
      <vt:lpstr>Kiitos!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Ilmastotyön vauhdittaminen – näkökulmia ilmastotyöhön ELY-keskuksissa SOPEUTUMISEN ASIOITA</dc:title>
  <dc:creator>Katriina</dc:creator>
  <cp:lastModifiedBy>Virtanen Katriina (ELY)</cp:lastModifiedBy>
  <cp:revision>4</cp:revision>
  <dcterms:created xsi:type="dcterms:W3CDTF">2021-02-16T08:35:26Z</dcterms:created>
  <dcterms:modified xsi:type="dcterms:W3CDTF">2021-04-28T12:17:33Z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0x010100520D9BA1A42F834C9D83A857A637AC50</vt:lpwstr>
  </property>
</Properties>
</file>